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366" r:id="rId3"/>
    <p:sldId id="259" r:id="rId4"/>
    <p:sldId id="373" r:id="rId5"/>
    <p:sldId id="374" r:id="rId6"/>
    <p:sldId id="375" r:id="rId7"/>
    <p:sldId id="292" r:id="rId8"/>
    <p:sldId id="372" r:id="rId9"/>
    <p:sldId id="312" r:id="rId10"/>
    <p:sldId id="313" r:id="rId11"/>
    <p:sldId id="314" r:id="rId12"/>
    <p:sldId id="316" r:id="rId13"/>
    <p:sldId id="325" r:id="rId14"/>
    <p:sldId id="318" r:id="rId15"/>
    <p:sldId id="357" r:id="rId16"/>
    <p:sldId id="319" r:id="rId17"/>
    <p:sldId id="320" r:id="rId18"/>
    <p:sldId id="367" r:id="rId19"/>
    <p:sldId id="368" r:id="rId20"/>
    <p:sldId id="365" r:id="rId21"/>
    <p:sldId id="321" r:id="rId22"/>
    <p:sldId id="322" r:id="rId23"/>
    <p:sldId id="343" r:id="rId24"/>
    <p:sldId id="323" r:id="rId25"/>
    <p:sldId id="324" r:id="rId26"/>
    <p:sldId id="369" r:id="rId27"/>
    <p:sldId id="358" r:id="rId28"/>
    <p:sldId id="326" r:id="rId29"/>
    <p:sldId id="327" r:id="rId30"/>
    <p:sldId id="370" r:id="rId31"/>
    <p:sldId id="371" r:id="rId32"/>
    <p:sldId id="359" r:id="rId33"/>
    <p:sldId id="328" r:id="rId34"/>
    <p:sldId id="329" r:id="rId35"/>
    <p:sldId id="334" r:id="rId36"/>
    <p:sldId id="335" r:id="rId37"/>
    <p:sldId id="336" r:id="rId38"/>
    <p:sldId id="337" r:id="rId39"/>
    <p:sldId id="338" r:id="rId40"/>
    <p:sldId id="341" r:id="rId41"/>
    <p:sldId id="331" r:id="rId42"/>
    <p:sldId id="332" r:id="rId43"/>
    <p:sldId id="333" r:id="rId44"/>
    <p:sldId id="344" r:id="rId45"/>
    <p:sldId id="345" r:id="rId46"/>
    <p:sldId id="346" r:id="rId47"/>
    <p:sldId id="347" r:id="rId48"/>
    <p:sldId id="348" r:id="rId49"/>
    <p:sldId id="349" r:id="rId50"/>
    <p:sldId id="360" r:id="rId51"/>
    <p:sldId id="350" r:id="rId52"/>
    <p:sldId id="364" r:id="rId53"/>
    <p:sldId id="362" r:id="rId54"/>
    <p:sldId id="378" r:id="rId55"/>
    <p:sldId id="363" r:id="rId56"/>
    <p:sldId id="377" r:id="rId57"/>
    <p:sldId id="376" r:id="rId58"/>
    <p:sldId id="379" r:id="rId59"/>
    <p:sldId id="380" r:id="rId60"/>
    <p:sldId id="283" r:id="rId61"/>
  </p:sldIdLst>
  <p:sldSz cx="12192000" cy="6858000"/>
  <p:notesSz cx="6858000" cy="9144000"/>
  <p:defaultTextStyle>
    <a:defPPr>
      <a:defRPr lang="zh-CN"/>
    </a:defPPr>
    <a:lvl1pPr marL="0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0000"/>
    <a:srgbClr val="1F4E79"/>
    <a:srgbClr val="2F5597"/>
    <a:srgbClr val="A2A2A2"/>
    <a:srgbClr val="EBE9DC"/>
    <a:srgbClr val="AD1C21"/>
    <a:srgbClr val="7B1216"/>
    <a:srgbClr val="BAB7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24" autoAdjust="0"/>
    <p:restoredTop sz="94660" autoAdjust="0"/>
  </p:normalViewPr>
  <p:slideViewPr>
    <p:cSldViewPr snapToGrid="0">
      <p:cViewPr varScale="1">
        <p:scale>
          <a:sx n="81" d="100"/>
          <a:sy n="81" d="100"/>
        </p:scale>
        <p:origin x="48" y="51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3AA3F-A82B-43BF-B18C-5608A05C57EB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30F0D-1A5A-4EA2-B28F-0EC912CB6B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815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516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9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263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61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9"/>
            <a:ext cx="2628900" cy="581183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29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358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548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329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849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982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03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21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3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500"/>
            </a:lvl2pPr>
            <a:lvl3pPr marL="914354" indent="0">
              <a:buNone/>
              <a:defRPr sz="1200"/>
            </a:lvl3pPr>
            <a:lvl4pPr marL="1371532" indent="0">
              <a:buNone/>
              <a:defRPr sz="1100"/>
            </a:lvl4pPr>
            <a:lvl5pPr marL="1828709" indent="0">
              <a:buNone/>
              <a:defRPr sz="1100"/>
            </a:lvl5pPr>
            <a:lvl6pPr marL="2285886" indent="0">
              <a:buNone/>
              <a:defRPr sz="1100"/>
            </a:lvl6pPr>
            <a:lvl7pPr marL="2743062" indent="0">
              <a:buNone/>
              <a:defRPr sz="1100"/>
            </a:lvl7pPr>
            <a:lvl8pPr marL="3200240" indent="0">
              <a:buNone/>
              <a:defRPr sz="1100"/>
            </a:lvl8pPr>
            <a:lvl9pPr marL="3657418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543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3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500"/>
            </a:lvl2pPr>
            <a:lvl3pPr marL="914354" indent="0">
              <a:buNone/>
              <a:defRPr sz="1200"/>
            </a:lvl3pPr>
            <a:lvl4pPr marL="1371532" indent="0">
              <a:buNone/>
              <a:defRPr sz="1100"/>
            </a:lvl4pPr>
            <a:lvl5pPr marL="1828709" indent="0">
              <a:buNone/>
              <a:defRPr sz="1100"/>
            </a:lvl5pPr>
            <a:lvl6pPr marL="2285886" indent="0">
              <a:buNone/>
              <a:defRPr sz="1100"/>
            </a:lvl6pPr>
            <a:lvl7pPr marL="2743062" indent="0">
              <a:buNone/>
              <a:defRPr sz="1100"/>
            </a:lvl7pPr>
            <a:lvl8pPr marL="3200240" indent="0">
              <a:buNone/>
              <a:defRPr sz="1100"/>
            </a:lvl8pPr>
            <a:lvl9pPr marL="3657418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893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B7A37-B852-49AB-B2E2-96296AB21F67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138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41.png"/><Relationship Id="rId4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2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0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/>
          <p:cNvSpPr/>
          <p:nvPr/>
        </p:nvSpPr>
        <p:spPr>
          <a:xfrm>
            <a:off x="0" y="4689254"/>
            <a:ext cx="12192000" cy="165461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 smtClean="0"/>
              <a:t>计算机学院、软件学院、网络空间安全</a:t>
            </a:r>
            <a:r>
              <a:rPr lang="zh-CN" altLang="en-US" dirty="0" smtClean="0"/>
              <a:t>学院</a:t>
            </a:r>
            <a:endParaRPr lang="en-US" altLang="zh-CN" dirty="0" smtClean="0"/>
          </a:p>
          <a:p>
            <a:pPr algn="ctr">
              <a:lnSpc>
                <a:spcPct val="150000"/>
              </a:lnSpc>
            </a:pPr>
            <a:r>
              <a:rPr lang="zh-CN" altLang="en-US" dirty="0" smtClean="0"/>
              <a:t>江苏省大数据安全与智能处理重点实验室</a:t>
            </a:r>
            <a:endParaRPr lang="en-US" altLang="zh-CN" dirty="0" smtClean="0"/>
          </a:p>
          <a:p>
            <a:pPr algn="ctr">
              <a:lnSpc>
                <a:spcPct val="150000"/>
              </a:lnSpc>
            </a:pPr>
            <a:r>
              <a:rPr lang="zh-CN" altLang="en-US" dirty="0" smtClean="0"/>
              <a:t>      </a:t>
            </a:r>
            <a:r>
              <a:rPr lang="zh-CN" altLang="en-US" dirty="0" smtClean="0"/>
              <a:t>汪云云  </a:t>
            </a:r>
            <a:endParaRPr lang="zh-CN" altLang="en-US" dirty="0"/>
          </a:p>
        </p:txBody>
      </p:sp>
      <p:grpSp>
        <p:nvGrpSpPr>
          <p:cNvPr id="61" name="组合 60"/>
          <p:cNvGrpSpPr/>
          <p:nvPr/>
        </p:nvGrpSpPr>
        <p:grpSpPr>
          <a:xfrm rot="16200000">
            <a:off x="11436486" y="5106096"/>
            <a:ext cx="1271471" cy="363349"/>
            <a:chOff x="6507038" y="462977"/>
            <a:chExt cx="2430800" cy="471379"/>
          </a:xfrm>
        </p:grpSpPr>
        <p:grpSp>
          <p:nvGrpSpPr>
            <p:cNvPr id="62" name="组合 61"/>
            <p:cNvGrpSpPr/>
            <p:nvPr/>
          </p:nvGrpSpPr>
          <p:grpSpPr>
            <a:xfrm flipV="1">
              <a:off x="6507038" y="462977"/>
              <a:ext cx="1917435" cy="471379"/>
              <a:chOff x="810775" y="1533962"/>
              <a:chExt cx="7782374" cy="1913206"/>
            </a:xfrm>
          </p:grpSpPr>
          <p:sp>
            <p:nvSpPr>
              <p:cNvPr id="64" name="圆角矩形 63"/>
              <p:cNvSpPr/>
              <p:nvPr/>
            </p:nvSpPr>
            <p:spPr>
              <a:xfrm>
                <a:off x="2848247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81077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圆角矩形 65"/>
              <p:cNvSpPr/>
              <p:nvPr/>
            </p:nvSpPr>
            <p:spPr>
              <a:xfrm>
                <a:off x="684875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4811283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圆角矩形 62"/>
            <p:cNvSpPr/>
            <p:nvPr/>
          </p:nvSpPr>
          <p:spPr>
            <a:xfrm flipV="1">
              <a:off x="8508051" y="462977"/>
              <a:ext cx="429787" cy="471379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1997932" y="3763865"/>
            <a:ext cx="9186531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altLang="zh-CN" sz="2400" b="1" spc="600" dirty="0" smtClean="0">
                <a:solidFill>
                  <a:schemeClr val="accent1">
                    <a:lumMod val="50000"/>
                    <a:alpha val="78000"/>
                  </a:schemeClr>
                </a:solidFill>
                <a:latin typeface="Tempus Sans ITC" panose="04020404030D07020202" pitchFamily="82" charset="0"/>
                <a:cs typeface="Segoe UI Semilight" panose="020B0402040204020203" pitchFamily="34" charset="0"/>
              </a:rPr>
              <a:t>Semi-supervised classification learning</a:t>
            </a:r>
            <a:endParaRPr lang="zh-CN" altLang="en-US" sz="2400" b="1" spc="600" dirty="0">
              <a:solidFill>
                <a:schemeClr val="accent1">
                  <a:lumMod val="50000"/>
                  <a:alpha val="78000"/>
                </a:schemeClr>
              </a:solidFill>
              <a:latin typeface="Tempus Sans ITC" panose="04020404030D07020202" pitchFamily="82" charset="0"/>
              <a:cs typeface="Segoe UI Semilight" panose="020B0402040204020203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65440" y="2089133"/>
            <a:ext cx="10773119" cy="144654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zh-CN" altLang="en-US" sz="8800" dirty="0" smtClean="0">
                <a:ln w="0"/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半监督分类学习</a:t>
            </a:r>
            <a:endParaRPr lang="zh-CN" altLang="en-US" sz="8800" dirty="0">
              <a:ln w="0"/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圆角矩形 56"/>
          <p:cNvSpPr/>
          <p:nvPr/>
        </p:nvSpPr>
        <p:spPr>
          <a:xfrm rot="16200000" flipV="1">
            <a:off x="10447005" y="4634620"/>
            <a:ext cx="1282079" cy="130015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76" name="Freeform 96"/>
          <p:cNvSpPr>
            <a:spLocks/>
          </p:cNvSpPr>
          <p:nvPr/>
        </p:nvSpPr>
        <p:spPr bwMode="auto">
          <a:xfrm>
            <a:off x="10716634" y="4926395"/>
            <a:ext cx="742823" cy="716604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92"/>
            <a:ext cx="3438935" cy="91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3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954099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360077" y="308759"/>
            <a:ext cx="4067305" cy="677104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lvl="0" algn="ctr"/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</a:rPr>
              <a:t>INTRODUCTION OF SSC</a:t>
            </a:r>
          </a:p>
          <a:p>
            <a:pPr algn="ctr"/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236481" y="1300311"/>
            <a:ext cx="7993062" cy="379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2000" b="1" dirty="0" smtClean="0">
                <a:ea typeface="宋体" panose="02010600030101010101" pitchFamily="2" charset="-122"/>
              </a:rPr>
              <a:t>收集数据样本容易，但获得样本类别标号相对困难</a:t>
            </a:r>
            <a:endParaRPr lang="en-US" altLang="zh-CN" sz="2000" b="1" dirty="0" smtClean="0"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ea typeface="宋体" panose="02010600030101010101" pitchFamily="2" charset="-122"/>
              </a:rPr>
              <a:t>疾病诊断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ea typeface="宋体" panose="02010600030101010101" pitchFamily="2" charset="-122"/>
              </a:rPr>
              <a:t>药物检测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ea typeface="宋体" panose="02010600030101010101" pitchFamily="2" charset="-122"/>
              </a:rPr>
              <a:t>图像分类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ea typeface="宋体" panose="02010600030101010101" pitchFamily="2" charset="-122"/>
              </a:rPr>
              <a:t>。。。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2000" dirty="0" smtClean="0">
                <a:ea typeface="宋体" panose="02010600030101010101" pitchFamily="2" charset="-122"/>
              </a:rPr>
              <a:t>获得样本标号需要人力、物力、财力。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algn="l">
              <a:lnSpc>
                <a:spcPct val="110000"/>
              </a:lnSpc>
            </a:pPr>
            <a:endParaRPr lang="en-US" altLang="zh-CN" b="1" dirty="0" smtClean="0">
              <a:ea typeface="宋体" panose="02010600030101010101" pitchFamily="2" charset="-122"/>
            </a:endParaRPr>
          </a:p>
          <a:p>
            <a:pPr algn="l">
              <a:lnSpc>
                <a:spcPct val="110000"/>
              </a:lnSpc>
            </a:pPr>
            <a:endParaRPr lang="en-US" altLang="zh-CN" b="1" dirty="0">
              <a:ea typeface="宋体" panose="02010600030101010101" pitchFamily="2" charset="-122"/>
            </a:endParaRPr>
          </a:p>
          <a:p>
            <a:pPr algn="l">
              <a:lnSpc>
                <a:spcPct val="110000"/>
              </a:lnSpc>
            </a:pPr>
            <a:endParaRPr lang="en-US" altLang="zh-CN" b="1" dirty="0" smtClean="0">
              <a:ea typeface="宋体" panose="02010600030101010101" pitchFamily="2" charset="-122"/>
            </a:endParaRPr>
          </a:p>
          <a:p>
            <a:pPr algn="l">
              <a:lnSpc>
                <a:spcPct val="110000"/>
              </a:lnSpc>
            </a:pPr>
            <a:endParaRPr lang="en-US" altLang="zh-CN" b="1" dirty="0" smtClean="0">
              <a:ea typeface="宋体" panose="02010600030101010101" pitchFamily="2" charset="-122"/>
            </a:endParaRPr>
          </a:p>
          <a:p>
            <a:pPr algn="l">
              <a:lnSpc>
                <a:spcPct val="110000"/>
              </a:lnSpc>
            </a:pPr>
            <a:endParaRPr lang="zh-CN" altLang="en-US" b="1" dirty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245" y="3801973"/>
            <a:ext cx="3409950" cy="29051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53289" y="4621825"/>
            <a:ext cx="348747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如何利用无标号样本？</a:t>
            </a:r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37" y="4214111"/>
            <a:ext cx="714375" cy="1200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217" y="1125434"/>
            <a:ext cx="4184969" cy="2580731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7656245" y="1296897"/>
            <a:ext cx="18181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BIG DATA</a:t>
            </a:r>
            <a:endParaRPr lang="zh-CN" altLang="en-US" sz="4800" b="1" dirty="0">
              <a:solidFill>
                <a:srgbClr val="C00000"/>
              </a:solidFill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510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954099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360077" y="308759"/>
            <a:ext cx="4067305" cy="677104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lvl="0" algn="ctr"/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</a:rPr>
              <a:t>INTRODUCTION OF SSC</a:t>
            </a:r>
          </a:p>
          <a:p>
            <a:pPr algn="ctr"/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468313" y="1268413"/>
            <a:ext cx="9770840" cy="735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b="1" dirty="0" smtClean="0">
                <a:ea typeface="宋体" panose="02010600030101010101" pitchFamily="2" charset="-122"/>
              </a:rPr>
              <a:t>半</a:t>
            </a:r>
            <a:r>
              <a:rPr lang="zh-CN" altLang="en-US" b="1" dirty="0">
                <a:ea typeface="宋体" panose="02010600030101010101" pitchFamily="2" charset="-122"/>
              </a:rPr>
              <a:t>监督分类</a:t>
            </a:r>
            <a:r>
              <a:rPr lang="en-US" altLang="zh-CN" b="1" dirty="0">
                <a:ea typeface="宋体" panose="02010600030101010101" pitchFamily="2" charset="-122"/>
              </a:rPr>
              <a:t>(semi-supervised classification)</a:t>
            </a:r>
            <a:r>
              <a:rPr lang="zh-CN" altLang="en-US" b="1" dirty="0" smtClean="0">
                <a:ea typeface="宋体" panose="02010600030101010101" pitchFamily="2" charset="-122"/>
              </a:rPr>
              <a:t>：</a:t>
            </a:r>
            <a:r>
              <a:rPr lang="zh-CN" altLang="en-US" dirty="0" smtClean="0">
                <a:ea typeface="宋体" panose="02010600030101010101" pitchFamily="2" charset="-122"/>
              </a:rPr>
              <a:t>同时</a:t>
            </a:r>
            <a:r>
              <a:rPr lang="zh-CN" altLang="en-US" dirty="0">
                <a:ea typeface="宋体" panose="02010600030101010101" pitchFamily="2" charset="-122"/>
              </a:rPr>
              <a:t>利用大量无标号样本和少量标号样本</a:t>
            </a:r>
            <a:r>
              <a:rPr lang="zh-CN" altLang="en-US" dirty="0" smtClean="0">
                <a:ea typeface="宋体" panose="02010600030101010101" pitchFamily="2" charset="-122"/>
              </a:rPr>
              <a:t>进行分类学习</a:t>
            </a:r>
            <a:r>
              <a:rPr lang="zh-CN" altLang="en-US" dirty="0">
                <a:ea typeface="宋体" panose="02010600030101010101" pitchFamily="2" charset="-122"/>
              </a:rPr>
              <a:t>，以获得比仅利用标号样本的监督分类学习更好</a:t>
            </a:r>
            <a:r>
              <a:rPr lang="zh-CN" altLang="en-US" dirty="0" smtClean="0">
                <a:ea typeface="宋体" panose="02010600030101010101" pitchFamily="2" charset="-122"/>
              </a:rPr>
              <a:t>的分类性能。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8175" y="4737418"/>
            <a:ext cx="11065928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 smtClean="0"/>
              <a:t>综述论文或书籍：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O. </a:t>
            </a:r>
            <a:r>
              <a:rPr lang="en-US" altLang="zh-CN" sz="1600" dirty="0" err="1"/>
              <a:t>Chapelle</a:t>
            </a:r>
            <a:r>
              <a:rPr lang="en-US" altLang="zh-CN" sz="1600" dirty="0"/>
              <a:t> et al. Semi-supervised learning. MIT Press Cambridge, 2006. 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X</a:t>
            </a:r>
            <a:r>
              <a:rPr lang="en-US" altLang="zh-CN" sz="1600" dirty="0"/>
              <a:t>. Zhu and A. Goldberg. Introduction to semi-supervised learning. Morgan </a:t>
            </a:r>
            <a:r>
              <a:rPr lang="en-US" altLang="zh-CN" sz="1600" dirty="0" smtClean="0"/>
              <a:t>&amp; Claypool </a:t>
            </a:r>
            <a:r>
              <a:rPr lang="en-US" altLang="zh-CN" sz="1600" dirty="0"/>
              <a:t>Publishers, 2009</a:t>
            </a:r>
            <a:r>
              <a:rPr lang="en-US" altLang="zh-CN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Z</a:t>
            </a:r>
            <a:r>
              <a:rPr lang="en-US" altLang="zh-CN" sz="1600" dirty="0"/>
              <a:t>.-H. Zhou and M. Li. Semi-supervised learning by disagreement. Knowledge </a:t>
            </a:r>
            <a:r>
              <a:rPr lang="en-US" altLang="zh-CN" sz="1600" dirty="0" smtClean="0"/>
              <a:t>and Information </a:t>
            </a:r>
            <a:r>
              <a:rPr lang="en-US" altLang="zh-CN" sz="1600" dirty="0"/>
              <a:t>Systems, 24(3):415–439, 2010. 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Z</a:t>
            </a:r>
            <a:r>
              <a:rPr lang="en-US" altLang="zh-CN" sz="1600" dirty="0"/>
              <a:t>.-H. Zhou. Disagreement-based semi-supervised learning. </a:t>
            </a:r>
            <a:r>
              <a:rPr lang="en-US" altLang="zh-CN" sz="1600" dirty="0" err="1"/>
              <a:t>Acta</a:t>
            </a:r>
            <a:r>
              <a:rPr lang="en-US" altLang="zh-CN" sz="1600" dirty="0"/>
              <a:t> </a:t>
            </a:r>
            <a:r>
              <a:rPr lang="en-US" altLang="zh-CN" sz="1600" dirty="0" err="1" smtClean="0"/>
              <a:t>Automatica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Sinica</a:t>
            </a:r>
            <a:r>
              <a:rPr lang="en-US" altLang="zh-CN" sz="1600" dirty="0" smtClean="0"/>
              <a:t>. Invited </a:t>
            </a:r>
            <a:r>
              <a:rPr lang="en-US" altLang="zh-CN" sz="1600" dirty="0"/>
              <a:t>Survey. Nov. 2013</a:t>
            </a:r>
            <a:r>
              <a:rPr lang="en-US" altLang="zh-CN" sz="1600" dirty="0" smtClean="0"/>
              <a:t>.</a:t>
            </a:r>
            <a:endParaRPr lang="zh-CN" altLang="en-US" sz="1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53" y="2257888"/>
            <a:ext cx="5276850" cy="2171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29461" y="2907508"/>
                <a:ext cx="1524312" cy="362984"/>
              </a:xfrm>
              <a:prstGeom prst="rect">
                <a:avLst/>
              </a:prstGeom>
              <a:solidFill>
                <a:srgbClr val="2F5597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zh-CN" sz="11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l</m:t>
                      </m:r>
                      <m:r>
                        <a:rPr lang="zh-CN" altLang="en-US" sz="14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sz="1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zh-CN" altLang="en-US" sz="1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sz="1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14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1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1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14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zh-CN" altLang="en-US" sz="1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14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1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61" y="2907508"/>
                <a:ext cx="1524312" cy="362984"/>
              </a:xfrm>
              <a:prstGeom prst="rect">
                <a:avLst/>
              </a:prstGeom>
              <a:blipFill rotWithShape="0">
                <a:blip r:embed="rId3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643323" y="2841444"/>
                <a:ext cx="1530547" cy="487056"/>
              </a:xfrm>
              <a:prstGeom prst="rect">
                <a:avLst/>
              </a:prstGeom>
              <a:solidFill>
                <a:srgbClr val="2F5597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zh-CN" sz="12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u</m:t>
                      </m:r>
                      <m:r>
                        <a:rPr lang="zh-CN" altLang="en-US" sz="16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zh-CN" altLang="en-US" sz="16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16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323" y="2841444"/>
                <a:ext cx="1530547" cy="487056"/>
              </a:xfrm>
              <a:prstGeom prst="rect">
                <a:avLst/>
              </a:prstGeom>
              <a:blipFill rotWithShape="0">
                <a:blip r:embed="rId4"/>
                <a:stretch>
                  <a:fillRect b="-3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529461" y="2161907"/>
                <a:ext cx="1342034" cy="384721"/>
              </a:xfrm>
              <a:prstGeom prst="rect">
                <a:avLst/>
              </a:prstGeom>
              <a:solidFill>
                <a:srgbClr val="2F5597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800" b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𝐗</m:t>
                    </m:r>
                    <m:r>
                      <a:rPr lang="zh-CN" altLang="en-US" sz="1800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{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200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X</a:t>
                </a:r>
                <a:r>
                  <a:rPr lang="en-US" altLang="zh-CN" sz="1400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}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61" y="2161907"/>
                <a:ext cx="1342034" cy="384721"/>
              </a:xfrm>
              <a:prstGeom prst="rect">
                <a:avLst/>
              </a:prstGeom>
              <a:blipFill rotWithShape="0">
                <a:blip r:embed="rId5"/>
                <a:stretch>
                  <a:fillRect t="-9524" r="-3182" b="-26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529461" y="3688096"/>
                <a:ext cx="1038105" cy="389979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61" y="3688096"/>
                <a:ext cx="1038105" cy="389979"/>
              </a:xfrm>
              <a:prstGeom prst="rect">
                <a:avLst/>
              </a:prstGeom>
              <a:blipFill rotWithShape="0"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053773" y="3689122"/>
                <a:ext cx="1661289" cy="384721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∈{+1,−1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773" y="3689122"/>
                <a:ext cx="1661289" cy="384721"/>
              </a:xfrm>
              <a:prstGeom prst="rect">
                <a:avLst/>
              </a:prstGeom>
              <a:blipFill rotWithShape="0">
                <a:blip r:embed="rId7"/>
                <a:stretch>
                  <a:fillRect t="-119048" r="-33088" b="-193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14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954099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360077" y="308759"/>
            <a:ext cx="4067305" cy="677104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lvl="0" algn="ctr"/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</a:rPr>
              <a:t>INTRODUCTION OF SSC</a:t>
            </a:r>
          </a:p>
          <a:p>
            <a:pPr algn="ctr"/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Group 88"/>
          <p:cNvGrpSpPr>
            <a:grpSpLocks/>
          </p:cNvGrpSpPr>
          <p:nvPr/>
        </p:nvGrpSpPr>
        <p:grpSpPr bwMode="auto">
          <a:xfrm>
            <a:off x="1058899" y="1996780"/>
            <a:ext cx="8839200" cy="3390900"/>
            <a:chOff x="158" y="1298"/>
            <a:chExt cx="5568" cy="2136"/>
          </a:xfrm>
        </p:grpSpPr>
        <p:sp>
          <p:nvSpPr>
            <p:cNvPr id="23" name="Rectangle 8"/>
            <p:cNvSpPr>
              <a:spLocks noChangeArrowheads="1"/>
            </p:cNvSpPr>
            <p:nvPr/>
          </p:nvSpPr>
          <p:spPr bwMode="auto">
            <a:xfrm>
              <a:off x="3998" y="1298"/>
              <a:ext cx="1728" cy="17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Rectangle 9"/>
            <p:cNvSpPr>
              <a:spLocks noChangeArrowheads="1"/>
            </p:cNvSpPr>
            <p:nvPr/>
          </p:nvSpPr>
          <p:spPr bwMode="auto">
            <a:xfrm>
              <a:off x="158" y="1298"/>
              <a:ext cx="1728" cy="17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Line 12"/>
            <p:cNvSpPr>
              <a:spLocks noChangeShapeType="1"/>
            </p:cNvSpPr>
            <p:nvPr/>
          </p:nvSpPr>
          <p:spPr bwMode="auto">
            <a:xfrm>
              <a:off x="926" y="1538"/>
              <a:ext cx="0" cy="1152"/>
            </a:xfrm>
            <a:prstGeom prst="line">
              <a:avLst/>
            </a:prstGeom>
            <a:noFill/>
            <a:ln w="19050">
              <a:solidFill>
                <a:srgbClr val="FF33CC"/>
              </a:solidFill>
              <a:prstDash val="lgDashDot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Text Box 13"/>
            <p:cNvSpPr txBox="1">
              <a:spLocks noChangeArrowheads="1"/>
            </p:cNvSpPr>
            <p:nvPr/>
          </p:nvSpPr>
          <p:spPr bwMode="auto">
            <a:xfrm>
              <a:off x="446" y="1750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CN" sz="1800" b="1">
                  <a:latin typeface="Comic Sans MS" panose="030F0702030302020204" pitchFamily="66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27" name="Text Box 14"/>
            <p:cNvSpPr txBox="1">
              <a:spLocks noChangeArrowheads="1"/>
            </p:cNvSpPr>
            <p:nvPr/>
          </p:nvSpPr>
          <p:spPr bwMode="auto">
            <a:xfrm>
              <a:off x="455" y="2117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CN" sz="1800" b="1">
                  <a:latin typeface="Comic Sans MS" panose="030F0702030302020204" pitchFamily="66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28" name="Text Box 15"/>
            <p:cNvSpPr txBox="1">
              <a:spLocks noChangeArrowheads="1"/>
            </p:cNvSpPr>
            <p:nvPr/>
          </p:nvSpPr>
          <p:spPr bwMode="auto">
            <a:xfrm>
              <a:off x="1325" y="1705"/>
              <a:ext cx="18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800" b="1">
                  <a:latin typeface="Comic Sans MS" panose="030F0702030302020204" pitchFamily="66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29" name="Text Box 16"/>
            <p:cNvSpPr txBox="1">
              <a:spLocks noChangeArrowheads="1"/>
            </p:cNvSpPr>
            <p:nvPr/>
          </p:nvSpPr>
          <p:spPr bwMode="auto">
            <a:xfrm>
              <a:off x="1325" y="2147"/>
              <a:ext cx="20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CN" sz="1800" b="1">
                  <a:latin typeface="Comic Sans MS" panose="030F0702030302020204" pitchFamily="66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30" name="Text Box 17"/>
            <p:cNvSpPr txBox="1">
              <a:spLocks noChangeArrowheads="1"/>
            </p:cNvSpPr>
            <p:nvPr/>
          </p:nvSpPr>
          <p:spPr bwMode="auto">
            <a:xfrm>
              <a:off x="214" y="3067"/>
              <a:ext cx="12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Labeled data </a:t>
              </a:r>
              <a:r>
                <a:rPr lang="en-US" altLang="zh-CN" sz="1800">
                  <a:solidFill>
                    <a:srgbClr val="FF33CC"/>
                  </a:solidFill>
                  <a:latin typeface="Comic Sans MS" panose="030F0702030302020204" pitchFamily="66" charset="0"/>
                  <a:ea typeface="宋体" panose="02010600030101010101" pitchFamily="2" charset="-122"/>
                </a:rPr>
                <a:t>only</a:t>
              </a:r>
            </a:p>
          </p:txBody>
        </p:sp>
        <p:sp>
          <p:nvSpPr>
            <p:cNvPr id="31" name="Rectangle 18"/>
            <p:cNvSpPr>
              <a:spLocks noChangeArrowheads="1"/>
            </p:cNvSpPr>
            <p:nvPr/>
          </p:nvSpPr>
          <p:spPr bwMode="auto">
            <a:xfrm>
              <a:off x="2078" y="1298"/>
              <a:ext cx="1728" cy="17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Line 19"/>
            <p:cNvSpPr>
              <a:spLocks noChangeShapeType="1"/>
            </p:cNvSpPr>
            <p:nvPr/>
          </p:nvSpPr>
          <p:spPr bwMode="auto">
            <a:xfrm>
              <a:off x="2798" y="1394"/>
              <a:ext cx="0" cy="1584"/>
            </a:xfrm>
            <a:prstGeom prst="line">
              <a:avLst/>
            </a:prstGeom>
            <a:noFill/>
            <a:ln w="19050">
              <a:solidFill>
                <a:srgbClr val="FF33CC"/>
              </a:solidFill>
              <a:prstDash val="lgDashDot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Text Box 20"/>
            <p:cNvSpPr txBox="1">
              <a:spLocks noChangeArrowheads="1"/>
            </p:cNvSpPr>
            <p:nvPr/>
          </p:nvSpPr>
          <p:spPr bwMode="auto">
            <a:xfrm>
              <a:off x="2289" y="1846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CN" sz="1800" b="1">
                  <a:latin typeface="Comic Sans MS" panose="030F0702030302020204" pitchFamily="66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34" name="Text Box 21"/>
            <p:cNvSpPr txBox="1">
              <a:spLocks noChangeArrowheads="1"/>
            </p:cNvSpPr>
            <p:nvPr/>
          </p:nvSpPr>
          <p:spPr bwMode="auto">
            <a:xfrm>
              <a:off x="2298" y="2213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CN" sz="1800" b="1">
                  <a:latin typeface="Comic Sans MS" panose="030F0702030302020204" pitchFamily="66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35" name="Text Box 22"/>
            <p:cNvSpPr txBox="1">
              <a:spLocks noChangeArrowheads="1"/>
            </p:cNvSpPr>
            <p:nvPr/>
          </p:nvSpPr>
          <p:spPr bwMode="auto">
            <a:xfrm>
              <a:off x="3168" y="1801"/>
              <a:ext cx="18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800" b="1">
                  <a:latin typeface="Comic Sans MS" panose="030F0702030302020204" pitchFamily="66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36" name="Text Box 23"/>
            <p:cNvSpPr txBox="1">
              <a:spLocks noChangeArrowheads="1"/>
            </p:cNvSpPr>
            <p:nvPr/>
          </p:nvSpPr>
          <p:spPr bwMode="auto">
            <a:xfrm>
              <a:off x="3168" y="2243"/>
              <a:ext cx="20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CN" sz="1800" b="1">
                  <a:latin typeface="Comic Sans MS" panose="030F0702030302020204" pitchFamily="66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37" name="Oval 24"/>
            <p:cNvSpPr>
              <a:spLocks noChangeArrowheads="1"/>
            </p:cNvSpPr>
            <p:nvPr/>
          </p:nvSpPr>
          <p:spPr bwMode="auto">
            <a:xfrm>
              <a:off x="2500" y="2104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Oval 25"/>
            <p:cNvSpPr>
              <a:spLocks noChangeArrowheads="1"/>
            </p:cNvSpPr>
            <p:nvPr/>
          </p:nvSpPr>
          <p:spPr bwMode="auto">
            <a:xfrm>
              <a:off x="2836" y="1634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Oval 26"/>
            <p:cNvSpPr>
              <a:spLocks noChangeArrowheads="1"/>
            </p:cNvSpPr>
            <p:nvPr/>
          </p:nvSpPr>
          <p:spPr bwMode="auto">
            <a:xfrm>
              <a:off x="3278" y="2210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Oval 27"/>
            <p:cNvSpPr>
              <a:spLocks noChangeArrowheads="1"/>
            </p:cNvSpPr>
            <p:nvPr/>
          </p:nvSpPr>
          <p:spPr bwMode="auto">
            <a:xfrm>
              <a:off x="3326" y="2584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Oval 28"/>
            <p:cNvSpPr>
              <a:spLocks noChangeArrowheads="1"/>
            </p:cNvSpPr>
            <p:nvPr/>
          </p:nvSpPr>
          <p:spPr bwMode="auto">
            <a:xfrm>
              <a:off x="2702" y="1768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Oval 29"/>
            <p:cNvSpPr>
              <a:spLocks noChangeArrowheads="1"/>
            </p:cNvSpPr>
            <p:nvPr/>
          </p:nvSpPr>
          <p:spPr bwMode="auto">
            <a:xfrm>
              <a:off x="2932" y="1490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Oval 30"/>
            <p:cNvSpPr>
              <a:spLocks noChangeArrowheads="1"/>
            </p:cNvSpPr>
            <p:nvPr/>
          </p:nvSpPr>
          <p:spPr bwMode="auto">
            <a:xfrm>
              <a:off x="2654" y="1586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Oval 31"/>
            <p:cNvSpPr>
              <a:spLocks noChangeArrowheads="1"/>
            </p:cNvSpPr>
            <p:nvPr/>
          </p:nvSpPr>
          <p:spPr bwMode="auto">
            <a:xfrm>
              <a:off x="2510" y="1768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Oval 32"/>
            <p:cNvSpPr>
              <a:spLocks noChangeArrowheads="1"/>
            </p:cNvSpPr>
            <p:nvPr/>
          </p:nvSpPr>
          <p:spPr bwMode="auto">
            <a:xfrm>
              <a:off x="2222" y="2104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" name="Oval 33"/>
            <p:cNvSpPr>
              <a:spLocks noChangeArrowheads="1"/>
            </p:cNvSpPr>
            <p:nvPr/>
          </p:nvSpPr>
          <p:spPr bwMode="auto">
            <a:xfrm>
              <a:off x="2894" y="2440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Oval 34"/>
            <p:cNvSpPr>
              <a:spLocks noChangeArrowheads="1"/>
            </p:cNvSpPr>
            <p:nvPr/>
          </p:nvSpPr>
          <p:spPr bwMode="auto">
            <a:xfrm>
              <a:off x="3028" y="2248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" name="Oval 35"/>
            <p:cNvSpPr>
              <a:spLocks noChangeArrowheads="1"/>
            </p:cNvSpPr>
            <p:nvPr/>
          </p:nvSpPr>
          <p:spPr bwMode="auto">
            <a:xfrm>
              <a:off x="3172" y="2056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Oval 36"/>
            <p:cNvSpPr>
              <a:spLocks noChangeArrowheads="1"/>
            </p:cNvSpPr>
            <p:nvPr/>
          </p:nvSpPr>
          <p:spPr bwMode="auto">
            <a:xfrm>
              <a:off x="2702" y="2776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" name="Oval 37"/>
            <p:cNvSpPr>
              <a:spLocks noChangeArrowheads="1"/>
            </p:cNvSpPr>
            <p:nvPr/>
          </p:nvSpPr>
          <p:spPr bwMode="auto">
            <a:xfrm>
              <a:off x="2894" y="2642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" name="Oval 38"/>
            <p:cNvSpPr>
              <a:spLocks noChangeArrowheads="1"/>
            </p:cNvSpPr>
            <p:nvPr/>
          </p:nvSpPr>
          <p:spPr bwMode="auto">
            <a:xfrm>
              <a:off x="3028" y="2450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" name="Oval 39"/>
            <p:cNvSpPr>
              <a:spLocks noChangeArrowheads="1"/>
            </p:cNvSpPr>
            <p:nvPr/>
          </p:nvSpPr>
          <p:spPr bwMode="auto">
            <a:xfrm>
              <a:off x="3076" y="2690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" name="Oval 40"/>
            <p:cNvSpPr>
              <a:spLocks noChangeArrowheads="1"/>
            </p:cNvSpPr>
            <p:nvPr/>
          </p:nvSpPr>
          <p:spPr bwMode="auto">
            <a:xfrm>
              <a:off x="2980" y="2872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" name="Oval 41"/>
            <p:cNvSpPr>
              <a:spLocks noChangeArrowheads="1"/>
            </p:cNvSpPr>
            <p:nvPr/>
          </p:nvSpPr>
          <p:spPr bwMode="auto">
            <a:xfrm>
              <a:off x="3278" y="1816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" name="Oval 42"/>
            <p:cNvSpPr>
              <a:spLocks noChangeArrowheads="1"/>
            </p:cNvSpPr>
            <p:nvPr/>
          </p:nvSpPr>
          <p:spPr bwMode="auto">
            <a:xfrm>
              <a:off x="3460" y="1922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" name="Oval 43"/>
            <p:cNvSpPr>
              <a:spLocks noChangeArrowheads="1"/>
            </p:cNvSpPr>
            <p:nvPr/>
          </p:nvSpPr>
          <p:spPr bwMode="auto">
            <a:xfrm>
              <a:off x="3470" y="2152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" name="Oval 44"/>
            <p:cNvSpPr>
              <a:spLocks noChangeArrowheads="1"/>
            </p:cNvSpPr>
            <p:nvPr/>
          </p:nvSpPr>
          <p:spPr bwMode="auto">
            <a:xfrm>
              <a:off x="3374" y="1634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" name="Oval 45"/>
            <p:cNvSpPr>
              <a:spLocks noChangeArrowheads="1"/>
            </p:cNvSpPr>
            <p:nvPr/>
          </p:nvSpPr>
          <p:spPr bwMode="auto">
            <a:xfrm>
              <a:off x="3604" y="1682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" name="Oval 46"/>
            <p:cNvSpPr>
              <a:spLocks noChangeArrowheads="1"/>
            </p:cNvSpPr>
            <p:nvPr/>
          </p:nvSpPr>
          <p:spPr bwMode="auto">
            <a:xfrm>
              <a:off x="2692" y="1442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" name="Oval 47"/>
            <p:cNvSpPr>
              <a:spLocks noChangeArrowheads="1"/>
            </p:cNvSpPr>
            <p:nvPr/>
          </p:nvSpPr>
          <p:spPr bwMode="auto">
            <a:xfrm>
              <a:off x="2462" y="1576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" name="Oval 48"/>
            <p:cNvSpPr>
              <a:spLocks noChangeArrowheads="1"/>
            </p:cNvSpPr>
            <p:nvPr/>
          </p:nvSpPr>
          <p:spPr bwMode="auto">
            <a:xfrm>
              <a:off x="2318" y="1720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" name="Oval 49"/>
            <p:cNvSpPr>
              <a:spLocks noChangeArrowheads="1"/>
            </p:cNvSpPr>
            <p:nvPr/>
          </p:nvSpPr>
          <p:spPr bwMode="auto">
            <a:xfrm>
              <a:off x="2126" y="1960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Oval 50"/>
            <p:cNvSpPr>
              <a:spLocks noChangeArrowheads="1"/>
            </p:cNvSpPr>
            <p:nvPr/>
          </p:nvSpPr>
          <p:spPr bwMode="auto">
            <a:xfrm>
              <a:off x="2222" y="2440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" name="Line 51"/>
            <p:cNvSpPr>
              <a:spLocks noChangeShapeType="1"/>
            </p:cNvSpPr>
            <p:nvPr/>
          </p:nvSpPr>
          <p:spPr bwMode="auto">
            <a:xfrm>
              <a:off x="4718" y="1394"/>
              <a:ext cx="0" cy="1584"/>
            </a:xfrm>
            <a:prstGeom prst="line">
              <a:avLst/>
            </a:prstGeom>
            <a:noFill/>
            <a:ln w="19050">
              <a:solidFill>
                <a:srgbClr val="FF33CC"/>
              </a:solidFill>
              <a:prstDash val="lgDashDot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Text Box 52"/>
            <p:cNvSpPr txBox="1">
              <a:spLocks noChangeArrowheads="1"/>
            </p:cNvSpPr>
            <p:nvPr/>
          </p:nvSpPr>
          <p:spPr bwMode="auto">
            <a:xfrm>
              <a:off x="4209" y="1846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CN" sz="1800" b="1">
                  <a:latin typeface="Comic Sans MS" panose="030F0702030302020204" pitchFamily="66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66" name="Text Box 53"/>
            <p:cNvSpPr txBox="1">
              <a:spLocks noChangeArrowheads="1"/>
            </p:cNvSpPr>
            <p:nvPr/>
          </p:nvSpPr>
          <p:spPr bwMode="auto">
            <a:xfrm>
              <a:off x="4218" y="2213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CN" sz="1800" b="1">
                  <a:latin typeface="Comic Sans MS" panose="030F0702030302020204" pitchFamily="66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67" name="Text Box 54"/>
            <p:cNvSpPr txBox="1">
              <a:spLocks noChangeArrowheads="1"/>
            </p:cNvSpPr>
            <p:nvPr/>
          </p:nvSpPr>
          <p:spPr bwMode="auto">
            <a:xfrm>
              <a:off x="5088" y="1801"/>
              <a:ext cx="18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800" b="1">
                  <a:latin typeface="Comic Sans MS" panose="030F0702030302020204" pitchFamily="66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68" name="Text Box 55"/>
            <p:cNvSpPr txBox="1">
              <a:spLocks noChangeArrowheads="1"/>
            </p:cNvSpPr>
            <p:nvPr/>
          </p:nvSpPr>
          <p:spPr bwMode="auto">
            <a:xfrm>
              <a:off x="5088" y="2243"/>
              <a:ext cx="20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CN" sz="1800" b="1">
                  <a:latin typeface="Comic Sans MS" panose="030F0702030302020204" pitchFamily="66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69" name="Line 56"/>
            <p:cNvSpPr>
              <a:spLocks noChangeShapeType="1"/>
            </p:cNvSpPr>
            <p:nvPr/>
          </p:nvSpPr>
          <p:spPr bwMode="auto">
            <a:xfrm flipH="1">
              <a:off x="4238" y="1442"/>
              <a:ext cx="960" cy="1488"/>
            </a:xfrm>
            <a:prstGeom prst="line">
              <a:avLst/>
            </a:prstGeom>
            <a:noFill/>
            <a:ln w="31750">
              <a:solidFill>
                <a:srgbClr val="0000B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Oval 57"/>
            <p:cNvSpPr>
              <a:spLocks noChangeArrowheads="1"/>
            </p:cNvSpPr>
            <p:nvPr/>
          </p:nvSpPr>
          <p:spPr bwMode="auto">
            <a:xfrm>
              <a:off x="4420" y="2104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Oval 58"/>
            <p:cNvSpPr>
              <a:spLocks noChangeArrowheads="1"/>
            </p:cNvSpPr>
            <p:nvPr/>
          </p:nvSpPr>
          <p:spPr bwMode="auto">
            <a:xfrm>
              <a:off x="4756" y="1634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Oval 59"/>
            <p:cNvSpPr>
              <a:spLocks noChangeArrowheads="1"/>
            </p:cNvSpPr>
            <p:nvPr/>
          </p:nvSpPr>
          <p:spPr bwMode="auto">
            <a:xfrm>
              <a:off x="5198" y="2210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" name="Oval 60"/>
            <p:cNvSpPr>
              <a:spLocks noChangeArrowheads="1"/>
            </p:cNvSpPr>
            <p:nvPr/>
          </p:nvSpPr>
          <p:spPr bwMode="auto">
            <a:xfrm>
              <a:off x="5246" y="2584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" name="Oval 61"/>
            <p:cNvSpPr>
              <a:spLocks noChangeArrowheads="1"/>
            </p:cNvSpPr>
            <p:nvPr/>
          </p:nvSpPr>
          <p:spPr bwMode="auto">
            <a:xfrm>
              <a:off x="4622" y="1768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" name="Oval 62"/>
            <p:cNvSpPr>
              <a:spLocks noChangeArrowheads="1"/>
            </p:cNvSpPr>
            <p:nvPr/>
          </p:nvSpPr>
          <p:spPr bwMode="auto">
            <a:xfrm>
              <a:off x="4852" y="1490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" name="Oval 63"/>
            <p:cNvSpPr>
              <a:spLocks noChangeArrowheads="1"/>
            </p:cNvSpPr>
            <p:nvPr/>
          </p:nvSpPr>
          <p:spPr bwMode="auto">
            <a:xfrm>
              <a:off x="4574" y="1586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" name="Oval 64"/>
            <p:cNvSpPr>
              <a:spLocks noChangeArrowheads="1"/>
            </p:cNvSpPr>
            <p:nvPr/>
          </p:nvSpPr>
          <p:spPr bwMode="auto">
            <a:xfrm>
              <a:off x="4430" y="1768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" name="Oval 65"/>
            <p:cNvSpPr>
              <a:spLocks noChangeArrowheads="1"/>
            </p:cNvSpPr>
            <p:nvPr/>
          </p:nvSpPr>
          <p:spPr bwMode="auto">
            <a:xfrm>
              <a:off x="4142" y="2104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Oval 66"/>
            <p:cNvSpPr>
              <a:spLocks noChangeArrowheads="1"/>
            </p:cNvSpPr>
            <p:nvPr/>
          </p:nvSpPr>
          <p:spPr bwMode="auto">
            <a:xfrm>
              <a:off x="4814" y="2440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" name="Oval 67"/>
            <p:cNvSpPr>
              <a:spLocks noChangeArrowheads="1"/>
            </p:cNvSpPr>
            <p:nvPr/>
          </p:nvSpPr>
          <p:spPr bwMode="auto">
            <a:xfrm>
              <a:off x="4948" y="2248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" name="Oval 68"/>
            <p:cNvSpPr>
              <a:spLocks noChangeArrowheads="1"/>
            </p:cNvSpPr>
            <p:nvPr/>
          </p:nvSpPr>
          <p:spPr bwMode="auto">
            <a:xfrm>
              <a:off x="5092" y="2056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" name="Oval 69"/>
            <p:cNvSpPr>
              <a:spLocks noChangeArrowheads="1"/>
            </p:cNvSpPr>
            <p:nvPr/>
          </p:nvSpPr>
          <p:spPr bwMode="auto">
            <a:xfrm>
              <a:off x="4622" y="2776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Oval 70"/>
            <p:cNvSpPr>
              <a:spLocks noChangeArrowheads="1"/>
            </p:cNvSpPr>
            <p:nvPr/>
          </p:nvSpPr>
          <p:spPr bwMode="auto">
            <a:xfrm>
              <a:off x="4814" y="2642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" name="Oval 71"/>
            <p:cNvSpPr>
              <a:spLocks noChangeArrowheads="1"/>
            </p:cNvSpPr>
            <p:nvPr/>
          </p:nvSpPr>
          <p:spPr bwMode="auto">
            <a:xfrm>
              <a:off x="4948" y="2450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" name="Oval 72"/>
            <p:cNvSpPr>
              <a:spLocks noChangeArrowheads="1"/>
            </p:cNvSpPr>
            <p:nvPr/>
          </p:nvSpPr>
          <p:spPr bwMode="auto">
            <a:xfrm>
              <a:off x="4996" y="2690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" name="Oval 73"/>
            <p:cNvSpPr>
              <a:spLocks noChangeArrowheads="1"/>
            </p:cNvSpPr>
            <p:nvPr/>
          </p:nvSpPr>
          <p:spPr bwMode="auto">
            <a:xfrm>
              <a:off x="4900" y="2872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" name="Oval 74"/>
            <p:cNvSpPr>
              <a:spLocks noChangeArrowheads="1"/>
            </p:cNvSpPr>
            <p:nvPr/>
          </p:nvSpPr>
          <p:spPr bwMode="auto">
            <a:xfrm>
              <a:off x="5198" y="1816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" name="Oval 75"/>
            <p:cNvSpPr>
              <a:spLocks noChangeArrowheads="1"/>
            </p:cNvSpPr>
            <p:nvPr/>
          </p:nvSpPr>
          <p:spPr bwMode="auto">
            <a:xfrm>
              <a:off x="5380" y="1922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" name="Oval 76"/>
            <p:cNvSpPr>
              <a:spLocks noChangeArrowheads="1"/>
            </p:cNvSpPr>
            <p:nvPr/>
          </p:nvSpPr>
          <p:spPr bwMode="auto">
            <a:xfrm>
              <a:off x="5390" y="2152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" name="Oval 77"/>
            <p:cNvSpPr>
              <a:spLocks noChangeArrowheads="1"/>
            </p:cNvSpPr>
            <p:nvPr/>
          </p:nvSpPr>
          <p:spPr bwMode="auto">
            <a:xfrm>
              <a:off x="5294" y="1634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" name="Oval 78"/>
            <p:cNvSpPr>
              <a:spLocks noChangeArrowheads="1"/>
            </p:cNvSpPr>
            <p:nvPr/>
          </p:nvSpPr>
          <p:spPr bwMode="auto">
            <a:xfrm>
              <a:off x="5524" y="1682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" name="Oval 79"/>
            <p:cNvSpPr>
              <a:spLocks noChangeArrowheads="1"/>
            </p:cNvSpPr>
            <p:nvPr/>
          </p:nvSpPr>
          <p:spPr bwMode="auto">
            <a:xfrm>
              <a:off x="4612" y="1442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" name="Oval 80"/>
            <p:cNvSpPr>
              <a:spLocks noChangeArrowheads="1"/>
            </p:cNvSpPr>
            <p:nvPr/>
          </p:nvSpPr>
          <p:spPr bwMode="auto">
            <a:xfrm>
              <a:off x="4382" y="1576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" name="Oval 81"/>
            <p:cNvSpPr>
              <a:spLocks noChangeArrowheads="1"/>
            </p:cNvSpPr>
            <p:nvPr/>
          </p:nvSpPr>
          <p:spPr bwMode="auto">
            <a:xfrm>
              <a:off x="4238" y="1720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" name="Oval 82"/>
            <p:cNvSpPr>
              <a:spLocks noChangeArrowheads="1"/>
            </p:cNvSpPr>
            <p:nvPr/>
          </p:nvSpPr>
          <p:spPr bwMode="auto">
            <a:xfrm>
              <a:off x="4046" y="1960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" name="Oval 83"/>
            <p:cNvSpPr>
              <a:spLocks noChangeArrowheads="1"/>
            </p:cNvSpPr>
            <p:nvPr/>
          </p:nvSpPr>
          <p:spPr bwMode="auto">
            <a:xfrm>
              <a:off x="4142" y="2440"/>
              <a:ext cx="58" cy="5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" name="Text Box 84"/>
            <p:cNvSpPr txBox="1">
              <a:spLocks noChangeArrowheads="1"/>
            </p:cNvSpPr>
            <p:nvPr/>
          </p:nvSpPr>
          <p:spPr bwMode="auto">
            <a:xfrm>
              <a:off x="3300" y="3203"/>
              <a:ext cx="19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zh-CN" sz="1800">
                  <a:solidFill>
                    <a:srgbClr val="FF0066"/>
                  </a:solidFill>
                  <a:latin typeface="Comic Sans MS" panose="030F0702030302020204" pitchFamily="66" charset="0"/>
                  <a:ea typeface="宋体" panose="02010600030101010101" pitchFamily="2" charset="-122"/>
                </a:rPr>
                <a:t>Labeled and unlabeled</a:t>
              </a: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data</a:t>
              </a:r>
            </a:p>
          </p:txBody>
        </p:sp>
        <p:sp>
          <p:nvSpPr>
            <p:cNvPr id="98" name="Arc 85"/>
            <p:cNvSpPr>
              <a:spLocks/>
            </p:cNvSpPr>
            <p:nvPr/>
          </p:nvSpPr>
          <p:spPr bwMode="auto">
            <a:xfrm flipH="1">
              <a:off x="3998" y="2882"/>
              <a:ext cx="240" cy="28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BC"/>
              </a:solidFill>
              <a:round/>
              <a:headEnd type="arrow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" name="Arc 87"/>
            <p:cNvSpPr>
              <a:spLocks/>
            </p:cNvSpPr>
            <p:nvPr/>
          </p:nvSpPr>
          <p:spPr bwMode="auto">
            <a:xfrm flipH="1">
              <a:off x="590" y="2642"/>
              <a:ext cx="240" cy="28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FF33CC"/>
              </a:solidFill>
              <a:round/>
              <a:headEnd type="arrow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271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-21101" y="2847434"/>
            <a:ext cx="12213103" cy="1296345"/>
            <a:chOff x="-21102" y="2847433"/>
            <a:chExt cx="12213102" cy="1296345"/>
          </a:xfrm>
        </p:grpSpPr>
        <p:sp>
          <p:nvSpPr>
            <p:cNvPr id="51" name="矩形 50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2</a:t>
              </a:r>
              <a:endParaRPr lang="zh-CN" altLang="en-US" sz="60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015674" y="3077396"/>
              <a:ext cx="2954651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学习方法</a:t>
              </a:r>
              <a:endParaRPr lang="zh-CN" altLang="en-US" sz="48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46" name="圆角矩形 45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圆角矩形 47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圆角矩形 48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圆角矩形 44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6043708" y="3264361"/>
              <a:ext cx="1733740" cy="461663"/>
            </a:xfrm>
            <a:prstGeom prst="rect">
              <a:avLst/>
            </a:prstGeom>
          </p:spPr>
          <p:txBody>
            <a:bodyPr wrap="none" lIns="91438" tIns="45719" rIns="91438" bIns="45719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METHODS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7550331" y="252859"/>
            <a:ext cx="4641668" cy="484288"/>
            <a:chOff x="7550329" y="252856"/>
            <a:chExt cx="4641668" cy="484288"/>
          </a:xfrm>
        </p:grpSpPr>
        <p:grpSp>
          <p:nvGrpSpPr>
            <p:cNvPr id="28" name="组 27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30" name="组 29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34" name="圆角矩形 33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圆角矩形 34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圆角矩形 35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圆角矩形 36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圆角矩形 37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1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32" name="圆角矩形 31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29" name="文本框 28"/>
            <p:cNvSpPr txBox="1"/>
            <p:nvPr/>
          </p:nvSpPr>
          <p:spPr>
            <a:xfrm>
              <a:off x="7550329" y="318170"/>
              <a:ext cx="3903771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计算机学院、软件学院、网络空间安全学院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25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学习方法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0" name="Text Box 87"/>
          <p:cNvSpPr txBox="1">
            <a:spLocks noChangeArrowheads="1"/>
          </p:cNvSpPr>
          <p:nvPr/>
        </p:nvSpPr>
        <p:spPr bwMode="auto">
          <a:xfrm>
            <a:off x="979229" y="1491697"/>
            <a:ext cx="8940948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ea typeface="宋体" panose="02010600030101010101" pitchFamily="2" charset="-122"/>
              </a:rPr>
              <a:t> 现有</a:t>
            </a:r>
            <a:r>
              <a:rPr lang="zh-CN" altLang="en-US" sz="2400" dirty="0">
                <a:ea typeface="宋体" panose="02010600030101010101" pitchFamily="2" charset="-122"/>
              </a:rPr>
              <a:t>半监督分类方法可大致分为四大类：</a:t>
            </a:r>
          </a:p>
          <a:p>
            <a:pPr algn="l">
              <a:spcBef>
                <a:spcPct val="50000"/>
              </a:spcBef>
              <a:buFont typeface="Times New Roman" panose="02020603050405020304" pitchFamily="18" charset="0"/>
              <a:buChar char="–"/>
            </a:pPr>
            <a:r>
              <a:rPr lang="zh-CN" altLang="en-US" dirty="0">
                <a:ea typeface="宋体" panose="02010600030101010101" pitchFamily="2" charset="-122"/>
              </a:rPr>
              <a:t> 生成式（</a:t>
            </a:r>
            <a:r>
              <a:rPr lang="en-US" altLang="zh-CN" dirty="0">
                <a:ea typeface="宋体" panose="02010600030101010101" pitchFamily="2" charset="-122"/>
              </a:rPr>
              <a:t>generative</a:t>
            </a:r>
            <a:r>
              <a:rPr lang="zh-CN" altLang="en-US" dirty="0">
                <a:ea typeface="宋体" panose="02010600030101010101" pitchFamily="2" charset="-122"/>
              </a:rPr>
              <a:t>）方法 </a:t>
            </a:r>
          </a:p>
          <a:p>
            <a:pPr algn="l">
              <a:spcBef>
                <a:spcPct val="50000"/>
              </a:spcBef>
              <a:buFont typeface="Times New Roman" panose="02020603050405020304" pitchFamily="18" charset="0"/>
              <a:buChar char="–"/>
            </a:pPr>
            <a:r>
              <a:rPr lang="zh-CN" altLang="en-US" dirty="0" smtClean="0">
                <a:ea typeface="宋体" panose="02010600030101010101" pitchFamily="2" charset="-122"/>
              </a:rPr>
              <a:t> 大</a:t>
            </a:r>
            <a:r>
              <a:rPr lang="zh-CN" altLang="en-US" dirty="0">
                <a:ea typeface="宋体" panose="02010600030101010101" pitchFamily="2" charset="-122"/>
              </a:rPr>
              <a:t>间隔半监督分类方法</a:t>
            </a:r>
          </a:p>
          <a:p>
            <a:pPr algn="l">
              <a:spcBef>
                <a:spcPct val="50000"/>
              </a:spcBef>
              <a:buFont typeface="Times New Roman" panose="02020603050405020304" pitchFamily="18" charset="0"/>
              <a:buChar char="–"/>
            </a:pPr>
            <a:r>
              <a:rPr lang="zh-CN" altLang="en-US" dirty="0">
                <a:ea typeface="宋体" panose="02010600030101010101" pitchFamily="2" charset="-122"/>
              </a:rPr>
              <a:t> 基于图的半监督分类方法 </a:t>
            </a:r>
          </a:p>
          <a:p>
            <a:pPr algn="l">
              <a:spcBef>
                <a:spcPct val="50000"/>
              </a:spcBef>
              <a:buFont typeface="Times New Roman" panose="02020603050405020304" pitchFamily="18" charset="0"/>
              <a:buChar char="–"/>
            </a:pPr>
            <a:r>
              <a:rPr lang="zh-CN" altLang="en-US" dirty="0">
                <a:ea typeface="宋体" panose="02010600030101010101" pitchFamily="2" charset="-122"/>
              </a:rPr>
              <a:t> 协同训练（</a:t>
            </a:r>
            <a:r>
              <a:rPr lang="en-US" altLang="zh-CN" dirty="0">
                <a:ea typeface="宋体" panose="02010600030101010101" pitchFamily="2" charset="-122"/>
              </a:rPr>
              <a:t>co-training</a:t>
            </a:r>
            <a:r>
              <a:rPr lang="zh-CN" altLang="en-US" dirty="0">
                <a:ea typeface="宋体" panose="02010600030101010101" pitchFamily="2" charset="-122"/>
              </a:rPr>
              <a:t>）方法 </a:t>
            </a:r>
          </a:p>
        </p:txBody>
      </p:sp>
    </p:spTree>
    <p:extLst>
      <p:ext uri="{BB962C8B-B14F-4D97-AF65-F5344CB8AC3E}">
        <p14:creationId xmlns:p14="http://schemas.microsoft.com/office/powerpoint/2010/main" val="357942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学习方法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0" name="Text Box 87"/>
          <p:cNvSpPr txBox="1">
            <a:spLocks noChangeArrowheads="1"/>
          </p:cNvSpPr>
          <p:nvPr/>
        </p:nvSpPr>
        <p:spPr bwMode="auto">
          <a:xfrm>
            <a:off x="979229" y="1491697"/>
            <a:ext cx="8940948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ea typeface="宋体" panose="02010600030101010101" pitchFamily="2" charset="-122"/>
              </a:rPr>
              <a:t> 现有</a:t>
            </a:r>
            <a:r>
              <a:rPr lang="zh-CN" altLang="en-US" sz="2400" dirty="0">
                <a:ea typeface="宋体" panose="02010600030101010101" pitchFamily="2" charset="-122"/>
              </a:rPr>
              <a:t>半监督分类方法可大致分为四大类：</a:t>
            </a:r>
          </a:p>
          <a:p>
            <a:pPr algn="l">
              <a:spcBef>
                <a:spcPct val="50000"/>
              </a:spcBef>
              <a:buFont typeface="Times New Roman" panose="02020603050405020304" pitchFamily="18" charset="0"/>
              <a:buChar char="–"/>
            </a:pPr>
            <a:r>
              <a:rPr lang="zh-CN" altLang="en-US" b="1" dirty="0">
                <a:solidFill>
                  <a:srgbClr val="1F4E79"/>
                </a:solidFill>
                <a:ea typeface="宋体" panose="02010600030101010101" pitchFamily="2" charset="-122"/>
              </a:rPr>
              <a:t> 生成式（</a:t>
            </a:r>
            <a:r>
              <a:rPr lang="en-US" altLang="zh-CN" b="1" dirty="0">
                <a:solidFill>
                  <a:srgbClr val="1F4E79"/>
                </a:solidFill>
                <a:ea typeface="宋体" panose="02010600030101010101" pitchFamily="2" charset="-122"/>
              </a:rPr>
              <a:t>generative</a:t>
            </a:r>
            <a:r>
              <a:rPr lang="zh-CN" altLang="en-US" b="1" dirty="0">
                <a:solidFill>
                  <a:srgbClr val="1F4E79"/>
                </a:solidFill>
                <a:ea typeface="宋体" panose="02010600030101010101" pitchFamily="2" charset="-122"/>
              </a:rPr>
              <a:t>）方法 </a:t>
            </a:r>
          </a:p>
          <a:p>
            <a:pPr algn="l">
              <a:spcBef>
                <a:spcPct val="50000"/>
              </a:spcBef>
              <a:buFont typeface="Times New Roman" panose="02020603050405020304" pitchFamily="18" charset="0"/>
              <a:buChar char="–"/>
            </a:pPr>
            <a:r>
              <a:rPr lang="zh-CN" altLang="en-US" dirty="0" smtClean="0">
                <a:ea typeface="宋体" panose="02010600030101010101" pitchFamily="2" charset="-122"/>
              </a:rPr>
              <a:t> 大</a:t>
            </a:r>
            <a:r>
              <a:rPr lang="zh-CN" altLang="en-US" dirty="0">
                <a:ea typeface="宋体" panose="02010600030101010101" pitchFamily="2" charset="-122"/>
              </a:rPr>
              <a:t>间隔半监督分类方法</a:t>
            </a:r>
          </a:p>
          <a:p>
            <a:pPr algn="l">
              <a:spcBef>
                <a:spcPct val="50000"/>
              </a:spcBef>
              <a:buFont typeface="Times New Roman" panose="02020603050405020304" pitchFamily="18" charset="0"/>
              <a:buChar char="–"/>
            </a:pPr>
            <a:r>
              <a:rPr lang="zh-CN" altLang="en-US" dirty="0">
                <a:ea typeface="宋体" panose="02010600030101010101" pitchFamily="2" charset="-122"/>
              </a:rPr>
              <a:t> 基于图的半监督分类方法 </a:t>
            </a:r>
          </a:p>
          <a:p>
            <a:pPr algn="l">
              <a:spcBef>
                <a:spcPct val="50000"/>
              </a:spcBef>
              <a:buFont typeface="Times New Roman" panose="02020603050405020304" pitchFamily="18" charset="0"/>
              <a:buChar char="–"/>
            </a:pPr>
            <a:r>
              <a:rPr lang="zh-CN" altLang="en-US" dirty="0">
                <a:ea typeface="宋体" panose="02010600030101010101" pitchFamily="2" charset="-122"/>
              </a:rPr>
              <a:t> 协同训练（</a:t>
            </a:r>
            <a:r>
              <a:rPr lang="en-US" altLang="zh-CN" dirty="0">
                <a:ea typeface="宋体" panose="02010600030101010101" pitchFamily="2" charset="-122"/>
              </a:rPr>
              <a:t>co-training</a:t>
            </a:r>
            <a:r>
              <a:rPr lang="zh-CN" altLang="en-US" dirty="0">
                <a:ea typeface="宋体" panose="02010600030101010101" pitchFamily="2" charset="-122"/>
              </a:rPr>
              <a:t>）方法 </a:t>
            </a:r>
          </a:p>
        </p:txBody>
      </p:sp>
    </p:spTree>
    <p:extLst>
      <p:ext uri="{BB962C8B-B14F-4D97-AF65-F5344CB8AC3E}">
        <p14:creationId xmlns:p14="http://schemas.microsoft.com/office/powerpoint/2010/main" val="414182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学习方法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生成式方法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34925" y="1228725"/>
            <a:ext cx="11086731" cy="3640138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b="1" dirty="0" smtClean="0">
                <a:ea typeface="宋体" panose="02010600030101010101" pitchFamily="2" charset="-122"/>
              </a:rPr>
              <a:t>生成式方法</a:t>
            </a:r>
            <a:endParaRPr lang="en-US" altLang="zh-CN" b="1" dirty="0" smtClean="0">
              <a:ea typeface="宋体" panose="02010600030101010101" pitchFamily="2" charset="-122"/>
            </a:endParaRPr>
          </a:p>
          <a:p>
            <a:pPr lvl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 typeface="Viner Hand ITC" panose="03070502030502020203" pitchFamily="66" charset="0"/>
              <a:buChar char="−"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假设有标记和未标记数据由同一概率模型生成，以生成式模型作为分类器，利用期望最大化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(Expectation-Maximization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EM)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算法估计模型参数以及样本属于每类的概率。</a:t>
            </a:r>
          </a:p>
          <a:p>
            <a:pPr lvl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 typeface="Viner Hand ITC" panose="03070502030502020203" pitchFamily="66" charset="0"/>
              <a:buChar char="−"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混合高斯模型 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(mixture Gaussian model)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，朴素贝叶斯模型 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(naïve Bayes model)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等。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 smtClean="0">
              <a:ea typeface="宋体" panose="02010600030101010101" pitchFamily="2" charset="-122"/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353438" y="5277876"/>
            <a:ext cx="11310477" cy="954107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 err="1" smtClean="0">
                <a:ea typeface="宋体" panose="02010600030101010101" pitchFamily="2" charset="-122"/>
              </a:rPr>
              <a:t>Shahshahani</a:t>
            </a:r>
            <a:r>
              <a:rPr lang="en-US" altLang="zh-CN" sz="1400" dirty="0">
                <a:ea typeface="宋体" panose="02010600030101010101" pitchFamily="2" charset="-122"/>
              </a:rPr>
              <a:t>, B. &amp; </a:t>
            </a:r>
            <a:r>
              <a:rPr lang="en-US" altLang="zh-CN" sz="1400" dirty="0" err="1">
                <a:ea typeface="宋体" panose="02010600030101010101" pitchFamily="2" charset="-122"/>
              </a:rPr>
              <a:t>Landgrebe</a:t>
            </a:r>
            <a:r>
              <a:rPr lang="en-US" altLang="zh-CN" sz="1400" dirty="0">
                <a:ea typeface="宋体" panose="02010600030101010101" pitchFamily="2" charset="-122"/>
              </a:rPr>
              <a:t>, D. (1994). The effect of unlabeled samples in reducing the small sample size problem and mitigating the </a:t>
            </a:r>
            <a:r>
              <a:rPr lang="en-US" altLang="zh-CN" sz="1400" dirty="0" err="1">
                <a:ea typeface="宋体" panose="02010600030101010101" pitchFamily="2" charset="-122"/>
              </a:rPr>
              <a:t>hughes</a:t>
            </a:r>
            <a:r>
              <a:rPr lang="en-US" altLang="zh-CN" sz="1400" dirty="0">
                <a:ea typeface="宋体" panose="02010600030101010101" pitchFamily="2" charset="-122"/>
              </a:rPr>
              <a:t> phenomenon. </a:t>
            </a:r>
            <a:r>
              <a:rPr lang="en-US" altLang="zh-CN" sz="1400" i="1" dirty="0">
                <a:ea typeface="宋体" panose="02010600030101010101" pitchFamily="2" charset="-122"/>
              </a:rPr>
              <a:t>IEEE Transactions on Geoscience and Remote Sensing</a:t>
            </a:r>
            <a:r>
              <a:rPr lang="en-US" altLang="zh-CN" sz="1400" dirty="0">
                <a:ea typeface="宋体" panose="02010600030101010101" pitchFamily="2" charset="-122"/>
              </a:rPr>
              <a:t>, 32(5): 1087-1095.</a:t>
            </a:r>
          </a:p>
          <a:p>
            <a:pPr algn="l"/>
            <a:r>
              <a:rPr lang="en-US" altLang="zh-CN" sz="1400" dirty="0" smtClean="0">
                <a:ea typeface="宋体" panose="02010600030101010101" pitchFamily="2" charset="-122"/>
              </a:rPr>
              <a:t>Nigam</a:t>
            </a:r>
            <a:r>
              <a:rPr lang="en-US" altLang="zh-CN" sz="1400" dirty="0">
                <a:ea typeface="宋体" panose="02010600030101010101" pitchFamily="2" charset="-122"/>
              </a:rPr>
              <a:t>, K., McCallum, A. K., </a:t>
            </a:r>
            <a:r>
              <a:rPr lang="en-US" altLang="zh-CN" sz="1400" dirty="0" err="1">
                <a:ea typeface="宋体" panose="02010600030101010101" pitchFamily="2" charset="-122"/>
              </a:rPr>
              <a:t>Thrun</a:t>
            </a:r>
            <a:r>
              <a:rPr lang="en-US" altLang="zh-CN" sz="1400" dirty="0">
                <a:ea typeface="宋体" panose="02010600030101010101" pitchFamily="2" charset="-122"/>
              </a:rPr>
              <a:t>, S. &amp; Mitchell, T. (2000). Text classification from labeled and unlabeled documents using EM. </a:t>
            </a:r>
            <a:r>
              <a:rPr lang="en-US" altLang="zh-CN" sz="1400" i="1" dirty="0">
                <a:ea typeface="宋体" panose="02010600030101010101" pitchFamily="2" charset="-122"/>
              </a:rPr>
              <a:t>Machine Learning</a:t>
            </a:r>
            <a:r>
              <a:rPr lang="en-US" altLang="zh-CN" sz="1400" dirty="0">
                <a:ea typeface="宋体" panose="02010600030101010101" pitchFamily="2" charset="-122"/>
              </a:rPr>
              <a:t>, 39(2):103-134.</a:t>
            </a:r>
          </a:p>
        </p:txBody>
      </p:sp>
    </p:spTree>
    <p:extLst>
      <p:ext uri="{BB962C8B-B14F-4D97-AF65-F5344CB8AC3E}">
        <p14:creationId xmlns:p14="http://schemas.microsoft.com/office/powerpoint/2010/main" val="302907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学习方法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式方法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9" name="Picture 5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599" y="1505578"/>
            <a:ext cx="4318000" cy="431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11" y="1503578"/>
            <a:ext cx="4431484" cy="432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79728" y="6049926"/>
            <a:ext cx="177942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高斯分布</a:t>
            </a:r>
            <a:endParaRPr lang="zh-CN" altLang="en-US" dirty="0"/>
          </a:p>
        </p:txBody>
      </p:sp>
      <p:sp>
        <p:nvSpPr>
          <p:cNvPr id="4" name="右箭头 3"/>
          <p:cNvSpPr/>
          <p:nvPr/>
        </p:nvSpPr>
        <p:spPr>
          <a:xfrm>
            <a:off x="4401879" y="6049926"/>
            <a:ext cx="1881963" cy="308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13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学习方法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式方法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0" name="Picture 7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685" y="1516063"/>
            <a:ext cx="4318000" cy="431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759" y="1516063"/>
            <a:ext cx="436207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5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学习方法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式方法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78625" y="1137684"/>
            <a:ext cx="327466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模型假定，高斯</a:t>
            </a:r>
            <a:r>
              <a:rPr lang="en-US" altLang="zh-CN" dirty="0"/>
              <a:t> </a:t>
            </a:r>
            <a:r>
              <a:rPr lang="en-US" altLang="zh-CN" dirty="0" smtClean="0"/>
              <a:t>or </a:t>
            </a:r>
            <a:r>
              <a:rPr lang="zh-CN" altLang="en-US" dirty="0" smtClean="0"/>
              <a:t>贝叶斯？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115959" y="2656302"/>
            <a:ext cx="576284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若模型假定错误，利用无标记样本将导致性能损失。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54" y="2318120"/>
            <a:ext cx="1090106" cy="1679723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 rot="10800000" flipV="1">
            <a:off x="464836" y="4967875"/>
            <a:ext cx="11188447" cy="13234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_GB2312" charset="-122"/>
                <a:cs typeface="Times New Roman" panose="02020603050405020304" pitchFamily="18" charset="0"/>
              </a:rPr>
              <a:t>F. </a:t>
            </a:r>
            <a:r>
              <a:rPr kumimoji="0" lang="en-US" altLang="zh-CN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仿宋_GB2312" charset="-122"/>
                <a:cs typeface="Times New Roman" panose="02020603050405020304" pitchFamily="18" charset="0"/>
              </a:rPr>
              <a:t>Cozman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仿宋_GB2312" charset="-122"/>
                <a:cs typeface="Times New Roman" panose="02020603050405020304" pitchFamily="18" charset="0"/>
              </a:rPr>
              <a:t> and I. Cohen. Unlabeled data can degrade classification performance of generative classifiers. In Proceedings of The 15th International Florida Artificial Intelligence Society Conference, Pensacola, Florida, United States, 327-331, 2002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T</a:t>
            </a:r>
            <a:r>
              <a:rPr lang="en-US" altLang="zh-CN" sz="1600" dirty="0"/>
              <a:t>. Yang and C.E. </a:t>
            </a:r>
            <a:r>
              <a:rPr lang="en-US" altLang="zh-CN" sz="1600" dirty="0" err="1"/>
              <a:t>Priebe</a:t>
            </a:r>
            <a:r>
              <a:rPr lang="en-US" altLang="zh-CN" sz="1600" dirty="0"/>
              <a:t>. The Effect of Model Misspecification on </a:t>
            </a:r>
            <a:r>
              <a:rPr lang="en-US" altLang="zh-CN" sz="1600" dirty="0" err="1"/>
              <a:t>Semisupervised</a:t>
            </a:r>
            <a:r>
              <a:rPr lang="en-US" altLang="zh-CN" sz="1600" dirty="0"/>
              <a:t> Classification. IEEE Transactions on Pattern Analysis and Machine Intelligence, 33 (10): 2093 - 2103, 2011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1540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椭圆 40"/>
          <p:cNvSpPr/>
          <p:nvPr/>
        </p:nvSpPr>
        <p:spPr>
          <a:xfrm>
            <a:off x="1451029" y="2071044"/>
            <a:ext cx="2293467" cy="229346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5">
              <a:solidFill>
                <a:schemeClr val="tx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08767" y="676911"/>
            <a:ext cx="836849" cy="797800"/>
            <a:chOff x="3529981" y="507683"/>
            <a:chExt cx="627637" cy="598350"/>
          </a:xfrm>
        </p:grpSpPr>
        <p:sp>
          <p:nvSpPr>
            <p:cNvPr id="4" name="椭圆 3"/>
            <p:cNvSpPr/>
            <p:nvPr/>
          </p:nvSpPr>
          <p:spPr>
            <a:xfrm>
              <a:off x="3529981" y="507683"/>
              <a:ext cx="598350" cy="5983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5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81355" y="549357"/>
              <a:ext cx="576263" cy="4995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3735" b="1" dirty="0" smtClean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zh-CN" altLang="en-US" sz="3735" b="1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706640" y="624147"/>
            <a:ext cx="1002056" cy="6013720"/>
            <a:chOff x="3529979" y="468110"/>
            <a:chExt cx="1051547" cy="6310738"/>
          </a:xfrm>
        </p:grpSpPr>
        <p:sp>
          <p:nvSpPr>
            <p:cNvPr id="29" name="弧形 28"/>
            <p:cNvSpPr/>
            <p:nvPr/>
          </p:nvSpPr>
          <p:spPr>
            <a:xfrm>
              <a:off x="3529979" y="468110"/>
              <a:ext cx="1051546" cy="1051546"/>
            </a:xfrm>
            <a:prstGeom prst="arc">
              <a:avLst>
                <a:gd name="adj1" fmla="val 16200000"/>
                <a:gd name="adj2" fmla="val 5356559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弧形 29"/>
            <p:cNvSpPr/>
            <p:nvPr/>
          </p:nvSpPr>
          <p:spPr>
            <a:xfrm flipH="1">
              <a:off x="3529980" y="1520022"/>
              <a:ext cx="1051546" cy="1051546"/>
            </a:xfrm>
            <a:prstGeom prst="arc">
              <a:avLst>
                <a:gd name="adj1" fmla="val 16169364"/>
                <a:gd name="adj2" fmla="val 5281886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弧形 30"/>
            <p:cNvSpPr/>
            <p:nvPr/>
          </p:nvSpPr>
          <p:spPr>
            <a:xfrm>
              <a:off x="3529979" y="2571932"/>
              <a:ext cx="1051546" cy="1051546"/>
            </a:xfrm>
            <a:prstGeom prst="arc">
              <a:avLst>
                <a:gd name="adj1" fmla="val 16072548"/>
                <a:gd name="adj2" fmla="val 5356559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弧形 31"/>
            <p:cNvSpPr/>
            <p:nvPr/>
          </p:nvSpPr>
          <p:spPr>
            <a:xfrm flipH="1">
              <a:off x="3529980" y="3623844"/>
              <a:ext cx="1051546" cy="1051546"/>
            </a:xfrm>
            <a:prstGeom prst="arc">
              <a:avLst>
                <a:gd name="adj1" fmla="val 16152732"/>
                <a:gd name="adj2" fmla="val 5201936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5" name="弧形 44"/>
            <p:cNvSpPr/>
            <p:nvPr/>
          </p:nvSpPr>
          <p:spPr>
            <a:xfrm>
              <a:off x="3529979" y="4675390"/>
              <a:ext cx="1051546" cy="1051546"/>
            </a:xfrm>
            <a:prstGeom prst="arc">
              <a:avLst>
                <a:gd name="adj1" fmla="val 16072548"/>
                <a:gd name="adj2" fmla="val 5356559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弧形 45"/>
            <p:cNvSpPr/>
            <p:nvPr/>
          </p:nvSpPr>
          <p:spPr>
            <a:xfrm flipH="1">
              <a:off x="3529980" y="5727302"/>
              <a:ext cx="1051546" cy="1051546"/>
            </a:xfrm>
            <a:prstGeom prst="arc">
              <a:avLst>
                <a:gd name="adj1" fmla="val 16152732"/>
                <a:gd name="adj2" fmla="val 5201936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845923" y="2430748"/>
            <a:ext cx="1503680" cy="1557660"/>
            <a:chOff x="1384442" y="1823061"/>
            <a:chExt cx="1127760" cy="1168245"/>
          </a:xfrm>
        </p:grpSpPr>
        <p:sp>
          <p:nvSpPr>
            <p:cNvPr id="35" name="TextBox 34"/>
            <p:cNvSpPr txBox="1"/>
            <p:nvPr/>
          </p:nvSpPr>
          <p:spPr>
            <a:xfrm>
              <a:off x="1384442" y="1823061"/>
              <a:ext cx="1127760" cy="96869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8000" b="1" baseline="12000" dirty="0" smtClean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目录</a:t>
              </a:r>
              <a:endParaRPr lang="zh-CN" altLang="en-US" sz="8000" b="1" baseline="12000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72308" y="2502673"/>
              <a:ext cx="952024" cy="4886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735" baseline="1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Impact" panose="020B0806030902050204" pitchFamily="34" charset="0"/>
                  <a:ea typeface="微软雅黑" panose="020B0503020204020204" charset="-122"/>
                </a:rPr>
                <a:t>CONTENT</a:t>
              </a:r>
              <a:endParaRPr lang="zh-CN" altLang="en-US" sz="3735" baseline="1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anose="020B0806030902050204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6084821" y="815168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半</a:t>
            </a:r>
            <a:r>
              <a:rPr lang="zh-CN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监督分类简介</a:t>
            </a:r>
            <a:endParaRPr lang="zh-CN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019833" y="1796819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学习方法</a:t>
            </a:r>
            <a:endParaRPr lang="zh-CN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980244" y="386956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研究挑战</a:t>
            </a:r>
            <a:endParaRPr lang="zh-CN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80244" y="4857419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相关工作</a:t>
            </a:r>
            <a:endParaRPr lang="zh-CN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4854448" y="1728676"/>
            <a:ext cx="836849" cy="797800"/>
            <a:chOff x="3529981" y="507683"/>
            <a:chExt cx="627637" cy="598350"/>
          </a:xfrm>
        </p:grpSpPr>
        <p:sp>
          <p:nvSpPr>
            <p:cNvPr id="48" name="椭圆 47"/>
            <p:cNvSpPr/>
            <p:nvPr/>
          </p:nvSpPr>
          <p:spPr>
            <a:xfrm>
              <a:off x="3529981" y="507683"/>
              <a:ext cx="598350" cy="5983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5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581355" y="549357"/>
              <a:ext cx="576263" cy="4995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3735" b="1" dirty="0" smtClean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zh-CN" altLang="en-US" sz="3735" b="1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862019" y="3718125"/>
            <a:ext cx="836849" cy="797800"/>
            <a:chOff x="3529981" y="507683"/>
            <a:chExt cx="627637" cy="598350"/>
          </a:xfrm>
        </p:grpSpPr>
        <p:sp>
          <p:nvSpPr>
            <p:cNvPr id="51" name="椭圆 50"/>
            <p:cNvSpPr/>
            <p:nvPr/>
          </p:nvSpPr>
          <p:spPr>
            <a:xfrm>
              <a:off x="3529981" y="507683"/>
              <a:ext cx="598350" cy="5983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5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581355" y="549357"/>
              <a:ext cx="576263" cy="4995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3735" b="1" dirty="0" smtClean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  <a:endParaRPr lang="zh-CN" altLang="en-US" sz="3735" b="1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851509" y="2731077"/>
            <a:ext cx="836851" cy="797800"/>
            <a:chOff x="3529981" y="507683"/>
            <a:chExt cx="627638" cy="598350"/>
          </a:xfrm>
        </p:grpSpPr>
        <p:sp>
          <p:nvSpPr>
            <p:cNvPr id="57" name="椭圆 56"/>
            <p:cNvSpPr/>
            <p:nvPr/>
          </p:nvSpPr>
          <p:spPr>
            <a:xfrm>
              <a:off x="3529981" y="507683"/>
              <a:ext cx="598350" cy="5983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5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581356" y="549357"/>
              <a:ext cx="576263" cy="4995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3735" b="1" dirty="0" smtClean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zh-CN" altLang="en-US" sz="3735" b="1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4808767" y="4735536"/>
            <a:ext cx="836849" cy="797800"/>
            <a:chOff x="3529981" y="507683"/>
            <a:chExt cx="627637" cy="598350"/>
          </a:xfrm>
        </p:grpSpPr>
        <p:sp>
          <p:nvSpPr>
            <p:cNvPr id="60" name="椭圆 59"/>
            <p:cNvSpPr/>
            <p:nvPr/>
          </p:nvSpPr>
          <p:spPr>
            <a:xfrm>
              <a:off x="3529981" y="507683"/>
              <a:ext cx="598350" cy="5983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5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581355" y="549357"/>
              <a:ext cx="576263" cy="4995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3735" b="1" dirty="0" smtClean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05</a:t>
              </a:r>
              <a:endParaRPr lang="zh-CN" altLang="en-US" sz="3735" b="1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5980244" y="291332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学习原理</a:t>
            </a:r>
            <a:endParaRPr lang="zh-CN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952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学习方法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0" name="Text Box 87"/>
          <p:cNvSpPr txBox="1">
            <a:spLocks noChangeArrowheads="1"/>
          </p:cNvSpPr>
          <p:nvPr/>
        </p:nvSpPr>
        <p:spPr bwMode="auto">
          <a:xfrm>
            <a:off x="979229" y="1491697"/>
            <a:ext cx="8940948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ea typeface="宋体" panose="02010600030101010101" pitchFamily="2" charset="-122"/>
              </a:rPr>
              <a:t>现有</a:t>
            </a:r>
            <a:r>
              <a:rPr lang="zh-CN" altLang="en-US" sz="2400" dirty="0">
                <a:ea typeface="宋体" panose="02010600030101010101" pitchFamily="2" charset="-122"/>
              </a:rPr>
              <a:t>半监督分类方法可大致分为四大类：</a:t>
            </a:r>
          </a:p>
          <a:p>
            <a:pPr algn="l">
              <a:spcBef>
                <a:spcPct val="50000"/>
              </a:spcBef>
              <a:buFont typeface="Times New Roman" panose="02020603050405020304" pitchFamily="18" charset="0"/>
              <a:buChar char="–"/>
            </a:pPr>
            <a:r>
              <a:rPr lang="zh-CN" altLang="en-US" dirty="0">
                <a:ea typeface="宋体" panose="02010600030101010101" pitchFamily="2" charset="-122"/>
              </a:rPr>
              <a:t> 生成式（</a:t>
            </a:r>
            <a:r>
              <a:rPr lang="en-US" altLang="zh-CN" dirty="0">
                <a:ea typeface="宋体" panose="02010600030101010101" pitchFamily="2" charset="-122"/>
              </a:rPr>
              <a:t>generative</a:t>
            </a:r>
            <a:r>
              <a:rPr lang="zh-CN" altLang="en-US" dirty="0">
                <a:ea typeface="宋体" panose="02010600030101010101" pitchFamily="2" charset="-122"/>
              </a:rPr>
              <a:t>）方法 </a:t>
            </a:r>
          </a:p>
          <a:p>
            <a:pPr algn="l">
              <a:spcBef>
                <a:spcPct val="50000"/>
              </a:spcBef>
              <a:buFont typeface="Times New Roman" panose="02020603050405020304" pitchFamily="18" charset="0"/>
              <a:buChar char="–"/>
            </a:pPr>
            <a:r>
              <a:rPr lang="zh-CN" altLang="en-US" b="1" dirty="0" smtClean="0">
                <a:solidFill>
                  <a:srgbClr val="1F4E79"/>
                </a:solidFill>
                <a:ea typeface="宋体" panose="02010600030101010101" pitchFamily="2" charset="-122"/>
              </a:rPr>
              <a:t> 大</a:t>
            </a:r>
            <a:r>
              <a:rPr lang="zh-CN" altLang="en-US" b="1" dirty="0">
                <a:solidFill>
                  <a:srgbClr val="1F4E79"/>
                </a:solidFill>
                <a:ea typeface="宋体" panose="02010600030101010101" pitchFamily="2" charset="-122"/>
              </a:rPr>
              <a:t>间隔半监督分类方法</a:t>
            </a:r>
          </a:p>
          <a:p>
            <a:pPr algn="l">
              <a:spcBef>
                <a:spcPct val="50000"/>
              </a:spcBef>
              <a:buFont typeface="Times New Roman" panose="02020603050405020304" pitchFamily="18" charset="0"/>
              <a:buChar char="–"/>
            </a:pPr>
            <a:r>
              <a:rPr lang="zh-CN" altLang="en-US" dirty="0">
                <a:ea typeface="宋体" panose="02010600030101010101" pitchFamily="2" charset="-122"/>
              </a:rPr>
              <a:t> 基于图的半监督分类方法 </a:t>
            </a:r>
          </a:p>
          <a:p>
            <a:pPr algn="l">
              <a:spcBef>
                <a:spcPct val="50000"/>
              </a:spcBef>
              <a:buFont typeface="Times New Roman" panose="02020603050405020304" pitchFamily="18" charset="0"/>
              <a:buChar char="–"/>
            </a:pPr>
            <a:r>
              <a:rPr lang="zh-CN" altLang="en-US" dirty="0">
                <a:ea typeface="宋体" panose="02010600030101010101" pitchFamily="2" charset="-122"/>
              </a:rPr>
              <a:t> 协同训练（</a:t>
            </a:r>
            <a:r>
              <a:rPr lang="en-US" altLang="zh-CN" dirty="0">
                <a:ea typeface="宋体" panose="02010600030101010101" pitchFamily="2" charset="-122"/>
              </a:rPr>
              <a:t>co-training</a:t>
            </a:r>
            <a:r>
              <a:rPr lang="zh-CN" altLang="en-US" dirty="0">
                <a:ea typeface="宋体" panose="02010600030101010101" pitchFamily="2" charset="-122"/>
              </a:rPr>
              <a:t>）方法 </a:t>
            </a:r>
          </a:p>
        </p:txBody>
      </p:sp>
    </p:spTree>
    <p:extLst>
      <p:ext uri="{BB962C8B-B14F-4D97-AF65-F5344CB8AC3E}">
        <p14:creationId xmlns:p14="http://schemas.microsoft.com/office/powerpoint/2010/main" val="415957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学习方法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间隔方法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457199" y="1228725"/>
            <a:ext cx="10377377" cy="3136900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基于支持向量机的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大间隔</a:t>
            </a:r>
            <a:r>
              <a:rPr lang="zh-CN" altLang="en-US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半监督分类方法</a:t>
            </a:r>
          </a:p>
          <a:p>
            <a:pPr lvl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 typeface="Viner Hand ITC" panose="03070502030502020203" pitchFamily="66" charset="0"/>
              <a:buChar char="−"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最大化所有样本的类间间隔，从而引导分类边界穿越数据分布的低密度区域。</a:t>
            </a:r>
          </a:p>
          <a:p>
            <a:pPr lvl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 typeface="Viner Hand ITC" panose="03070502030502020203" pitchFamily="66" charset="0"/>
              <a:buChar char="−"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直传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SVM (</a:t>
            </a: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Transductive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SVM, TSVM)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、半监督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SVM (Semi-Supervised Support Vector Machine, S3VM)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等。</a:t>
            </a:r>
            <a:endParaRPr lang="zh-CN" altLang="en-US" dirty="0" smtClean="0">
              <a:ea typeface="宋体" panose="02010600030101010101" pitchFamily="2" charset="-122"/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457200" y="5471670"/>
            <a:ext cx="10675088" cy="954107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ea typeface="宋体" panose="02010600030101010101" pitchFamily="2" charset="-122"/>
              </a:rPr>
              <a:t>Bennett</a:t>
            </a:r>
            <a:r>
              <a:rPr lang="en-US" altLang="zh-CN" sz="1400" dirty="0">
                <a:ea typeface="宋体" panose="02010600030101010101" pitchFamily="2" charset="-122"/>
              </a:rPr>
              <a:t>, K.P., &amp; </a:t>
            </a:r>
            <a:r>
              <a:rPr lang="en-US" altLang="zh-CN" sz="1400" dirty="0" err="1">
                <a:ea typeface="宋体" panose="02010600030101010101" pitchFamily="2" charset="-122"/>
              </a:rPr>
              <a:t>Demiriz</a:t>
            </a:r>
            <a:r>
              <a:rPr lang="en-US" altLang="zh-CN" sz="1400" dirty="0">
                <a:ea typeface="宋体" panose="02010600030101010101" pitchFamily="2" charset="-122"/>
              </a:rPr>
              <a:t>, A. (1999). Semi-supervised support vector machines. In Kearns, M. J., </a:t>
            </a:r>
            <a:r>
              <a:rPr lang="en-US" altLang="zh-CN" sz="1400" dirty="0" err="1">
                <a:ea typeface="宋体" panose="02010600030101010101" pitchFamily="2" charset="-122"/>
              </a:rPr>
              <a:t>Solla</a:t>
            </a:r>
            <a:r>
              <a:rPr lang="en-US" altLang="zh-CN" sz="1400" dirty="0">
                <a:ea typeface="宋体" panose="02010600030101010101" pitchFamily="2" charset="-122"/>
              </a:rPr>
              <a:t>, S. A. &amp; Cohn, D. A. editors, </a:t>
            </a:r>
            <a:r>
              <a:rPr lang="en-US" altLang="zh-CN" sz="1400" i="1" dirty="0">
                <a:ea typeface="宋体" panose="02010600030101010101" pitchFamily="2" charset="-122"/>
              </a:rPr>
              <a:t>Advances in Neural Information Processing Systems 11</a:t>
            </a:r>
            <a:r>
              <a:rPr lang="en-US" altLang="zh-CN" sz="1400" dirty="0">
                <a:ea typeface="宋体" panose="02010600030101010101" pitchFamily="2" charset="-122"/>
              </a:rPr>
              <a:t>, MIT Press, Cambridge, MA. 368-374.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ea typeface="宋体" panose="02010600030101010101" pitchFamily="2" charset="-122"/>
              </a:rPr>
              <a:t>Joachims</a:t>
            </a:r>
            <a:r>
              <a:rPr lang="en-US" altLang="zh-CN" sz="1400" dirty="0">
                <a:ea typeface="宋体" panose="02010600030101010101" pitchFamily="2" charset="-122"/>
              </a:rPr>
              <a:t>, T. (1999). </a:t>
            </a:r>
            <a:r>
              <a:rPr lang="en-US" altLang="zh-CN" sz="1400" dirty="0" err="1">
                <a:ea typeface="宋体" panose="02010600030101010101" pitchFamily="2" charset="-122"/>
              </a:rPr>
              <a:t>Transductive</a:t>
            </a:r>
            <a:r>
              <a:rPr lang="en-US" altLang="zh-CN" sz="1400" dirty="0">
                <a:ea typeface="宋体" panose="02010600030101010101" pitchFamily="2" charset="-122"/>
              </a:rPr>
              <a:t> inference for text classification using support vector machines. In: </a:t>
            </a:r>
            <a:r>
              <a:rPr lang="en-US" altLang="zh-CN" sz="1400" i="1" dirty="0">
                <a:ea typeface="宋体" panose="02010600030101010101" pitchFamily="2" charset="-122"/>
              </a:rPr>
              <a:t>Proceedings of the 16th International Conference on Machine Learning</a:t>
            </a:r>
            <a:r>
              <a:rPr lang="en-US" altLang="zh-CN" sz="1400" dirty="0">
                <a:ea typeface="宋体" panose="02010600030101010101" pitchFamily="2" charset="-122"/>
              </a:rPr>
              <a:t>, Bled, Slovenia, 200-209.</a:t>
            </a:r>
          </a:p>
        </p:txBody>
      </p:sp>
    </p:spTree>
    <p:extLst>
      <p:ext uri="{BB962C8B-B14F-4D97-AF65-F5344CB8AC3E}">
        <p14:creationId xmlns:p14="http://schemas.microsoft.com/office/powerpoint/2010/main" val="129784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学习方法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Text Box 38"/>
          <p:cNvSpPr txBox="1">
            <a:spLocks noChangeArrowheads="1"/>
          </p:cNvSpPr>
          <p:nvPr/>
        </p:nvSpPr>
        <p:spPr bwMode="auto">
          <a:xfrm>
            <a:off x="573208" y="1759421"/>
            <a:ext cx="2592387" cy="831850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ea typeface="宋体" panose="02010600030101010101" pitchFamily="2" charset="-122"/>
              </a:rPr>
              <a:t>最大化有标记样本上的类间间隔</a:t>
            </a:r>
          </a:p>
        </p:txBody>
      </p:sp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5544881" y="2819400"/>
            <a:ext cx="3581400" cy="2643188"/>
            <a:chOff x="1200" y="1392"/>
            <a:chExt cx="3216" cy="1920"/>
          </a:xfrm>
        </p:grpSpPr>
        <p:sp>
          <p:nvSpPr>
            <p:cNvPr id="27" name="Line 5"/>
            <p:cNvSpPr>
              <a:spLocks noChangeShapeType="1"/>
            </p:cNvSpPr>
            <p:nvPr/>
          </p:nvSpPr>
          <p:spPr bwMode="auto">
            <a:xfrm flipV="1">
              <a:off x="1200" y="1392"/>
              <a:ext cx="0" cy="19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" name="Line 6"/>
            <p:cNvSpPr>
              <a:spLocks noChangeShapeType="1"/>
            </p:cNvSpPr>
            <p:nvPr/>
          </p:nvSpPr>
          <p:spPr bwMode="auto">
            <a:xfrm>
              <a:off x="1200" y="3312"/>
              <a:ext cx="32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9" name="Oval 7"/>
          <p:cNvSpPr>
            <a:spLocks noChangeArrowheads="1"/>
          </p:cNvSpPr>
          <p:nvPr/>
        </p:nvSpPr>
        <p:spPr bwMode="auto">
          <a:xfrm>
            <a:off x="7068881" y="510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Oval 8"/>
          <p:cNvSpPr>
            <a:spLocks noChangeArrowheads="1"/>
          </p:cNvSpPr>
          <p:nvPr/>
        </p:nvSpPr>
        <p:spPr bwMode="auto">
          <a:xfrm>
            <a:off x="7068881" y="510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Oval 9"/>
          <p:cNvSpPr>
            <a:spLocks noChangeArrowheads="1"/>
          </p:cNvSpPr>
          <p:nvPr/>
        </p:nvSpPr>
        <p:spPr bwMode="auto">
          <a:xfrm>
            <a:off x="6840281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Oval 10"/>
          <p:cNvSpPr>
            <a:spLocks noChangeArrowheads="1"/>
          </p:cNvSpPr>
          <p:nvPr/>
        </p:nvSpPr>
        <p:spPr bwMode="auto">
          <a:xfrm rot="16200000">
            <a:off x="8362694" y="42656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Oval 11"/>
          <p:cNvSpPr>
            <a:spLocks noChangeArrowheads="1"/>
          </p:cNvSpPr>
          <p:nvPr/>
        </p:nvSpPr>
        <p:spPr bwMode="auto">
          <a:xfrm rot="16200000">
            <a:off x="7905494" y="44180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Oval 12"/>
          <p:cNvSpPr>
            <a:spLocks noChangeArrowheads="1"/>
          </p:cNvSpPr>
          <p:nvPr/>
        </p:nvSpPr>
        <p:spPr bwMode="auto">
          <a:xfrm rot="16200000">
            <a:off x="8134094" y="47228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Oval 13"/>
          <p:cNvSpPr>
            <a:spLocks noChangeArrowheads="1"/>
          </p:cNvSpPr>
          <p:nvPr/>
        </p:nvSpPr>
        <p:spPr bwMode="auto">
          <a:xfrm rot="16200000">
            <a:off x="7905494" y="47228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Oval 14"/>
          <p:cNvSpPr>
            <a:spLocks noChangeArrowheads="1"/>
          </p:cNvSpPr>
          <p:nvPr/>
        </p:nvSpPr>
        <p:spPr bwMode="auto">
          <a:xfrm rot="16200000">
            <a:off x="6535481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Oval 15"/>
          <p:cNvSpPr>
            <a:spLocks noChangeArrowheads="1"/>
          </p:cNvSpPr>
          <p:nvPr/>
        </p:nvSpPr>
        <p:spPr bwMode="auto">
          <a:xfrm rot="16200000">
            <a:off x="8057894" y="45704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Oval 16"/>
          <p:cNvSpPr>
            <a:spLocks noChangeArrowheads="1"/>
          </p:cNvSpPr>
          <p:nvPr/>
        </p:nvSpPr>
        <p:spPr bwMode="auto">
          <a:xfrm rot="16200000">
            <a:off x="7526081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Oval 17"/>
          <p:cNvSpPr>
            <a:spLocks noChangeArrowheads="1"/>
          </p:cNvSpPr>
          <p:nvPr/>
        </p:nvSpPr>
        <p:spPr bwMode="auto">
          <a:xfrm rot="16200000">
            <a:off x="6459281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Oval 18"/>
          <p:cNvSpPr>
            <a:spLocks noChangeArrowheads="1"/>
          </p:cNvSpPr>
          <p:nvPr/>
        </p:nvSpPr>
        <p:spPr bwMode="auto">
          <a:xfrm rot="16200000">
            <a:off x="6230681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Oval 19"/>
          <p:cNvSpPr>
            <a:spLocks noChangeArrowheads="1"/>
          </p:cNvSpPr>
          <p:nvPr/>
        </p:nvSpPr>
        <p:spPr bwMode="auto">
          <a:xfrm>
            <a:off x="7068881" y="510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Oval 20"/>
          <p:cNvSpPr>
            <a:spLocks noChangeArrowheads="1"/>
          </p:cNvSpPr>
          <p:nvPr/>
        </p:nvSpPr>
        <p:spPr bwMode="auto">
          <a:xfrm>
            <a:off x="7068881" y="510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Oval 21"/>
          <p:cNvSpPr>
            <a:spLocks noChangeArrowheads="1"/>
          </p:cNvSpPr>
          <p:nvPr/>
        </p:nvSpPr>
        <p:spPr bwMode="auto">
          <a:xfrm>
            <a:off x="6840281" y="30480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Oval 22"/>
          <p:cNvSpPr>
            <a:spLocks noChangeArrowheads="1"/>
          </p:cNvSpPr>
          <p:nvPr/>
        </p:nvSpPr>
        <p:spPr bwMode="auto">
          <a:xfrm rot="16200000">
            <a:off x="8362694" y="42656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Oval 23"/>
          <p:cNvSpPr>
            <a:spLocks noChangeArrowheads="1"/>
          </p:cNvSpPr>
          <p:nvPr/>
        </p:nvSpPr>
        <p:spPr bwMode="auto">
          <a:xfrm rot="16200000">
            <a:off x="7905494" y="44180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Oval 24"/>
          <p:cNvSpPr>
            <a:spLocks noChangeArrowheads="1"/>
          </p:cNvSpPr>
          <p:nvPr/>
        </p:nvSpPr>
        <p:spPr bwMode="auto">
          <a:xfrm rot="16200000">
            <a:off x="8134094" y="47228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Oval 25"/>
          <p:cNvSpPr>
            <a:spLocks noChangeArrowheads="1"/>
          </p:cNvSpPr>
          <p:nvPr/>
        </p:nvSpPr>
        <p:spPr bwMode="auto">
          <a:xfrm rot="16200000">
            <a:off x="7905494" y="47228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Oval 26"/>
          <p:cNvSpPr>
            <a:spLocks noChangeArrowheads="1"/>
          </p:cNvSpPr>
          <p:nvPr/>
        </p:nvSpPr>
        <p:spPr bwMode="auto">
          <a:xfrm rot="16200000">
            <a:off x="6535481" y="2971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Oval 27"/>
          <p:cNvSpPr>
            <a:spLocks noChangeArrowheads="1"/>
          </p:cNvSpPr>
          <p:nvPr/>
        </p:nvSpPr>
        <p:spPr bwMode="auto">
          <a:xfrm rot="16200000">
            <a:off x="8057894" y="45704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Oval 28"/>
          <p:cNvSpPr>
            <a:spLocks noChangeArrowheads="1"/>
          </p:cNvSpPr>
          <p:nvPr/>
        </p:nvSpPr>
        <p:spPr bwMode="auto">
          <a:xfrm rot="16200000">
            <a:off x="7526081" y="28956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" name="Oval 29"/>
          <p:cNvSpPr>
            <a:spLocks noChangeArrowheads="1"/>
          </p:cNvSpPr>
          <p:nvPr/>
        </p:nvSpPr>
        <p:spPr bwMode="auto">
          <a:xfrm rot="16200000">
            <a:off x="6459281" y="3352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" name="Oval 30"/>
          <p:cNvSpPr>
            <a:spLocks noChangeArrowheads="1"/>
          </p:cNvSpPr>
          <p:nvPr/>
        </p:nvSpPr>
        <p:spPr bwMode="auto">
          <a:xfrm rot="16200000">
            <a:off x="6230681" y="3352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3" name="Group 31"/>
          <p:cNvGrpSpPr>
            <a:grpSpLocks/>
          </p:cNvGrpSpPr>
          <p:nvPr/>
        </p:nvGrpSpPr>
        <p:grpSpPr bwMode="auto">
          <a:xfrm>
            <a:off x="5468681" y="3048000"/>
            <a:ext cx="3352800" cy="1981200"/>
            <a:chOff x="3264" y="1920"/>
            <a:chExt cx="2112" cy="1248"/>
          </a:xfrm>
        </p:grpSpPr>
        <p:sp>
          <p:nvSpPr>
            <p:cNvPr id="54" name="Rectangle 32"/>
            <p:cNvSpPr>
              <a:spLocks noChangeArrowheads="1"/>
            </p:cNvSpPr>
            <p:nvPr/>
          </p:nvSpPr>
          <p:spPr bwMode="auto">
            <a:xfrm rot="-1723876">
              <a:off x="3454" y="2063"/>
              <a:ext cx="1728" cy="955"/>
            </a:xfrm>
            <a:prstGeom prst="rect">
              <a:avLst/>
            </a:prstGeom>
            <a:solidFill>
              <a:srgbClr val="00FF00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" name="Line 33"/>
            <p:cNvSpPr>
              <a:spLocks noChangeShapeType="1"/>
            </p:cNvSpPr>
            <p:nvPr/>
          </p:nvSpPr>
          <p:spPr bwMode="auto">
            <a:xfrm flipV="1">
              <a:off x="3264" y="1920"/>
              <a:ext cx="2112" cy="1248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6" name="Group 34"/>
          <p:cNvGrpSpPr>
            <a:grpSpLocks/>
          </p:cNvGrpSpPr>
          <p:nvPr/>
        </p:nvGrpSpPr>
        <p:grpSpPr bwMode="auto">
          <a:xfrm>
            <a:off x="5163881" y="3429000"/>
            <a:ext cx="4267200" cy="838200"/>
            <a:chOff x="3072" y="2160"/>
            <a:chExt cx="2688" cy="528"/>
          </a:xfrm>
        </p:grpSpPr>
        <p:sp>
          <p:nvSpPr>
            <p:cNvPr id="57" name="Rectangle 35"/>
            <p:cNvSpPr>
              <a:spLocks noChangeArrowheads="1"/>
            </p:cNvSpPr>
            <p:nvPr/>
          </p:nvSpPr>
          <p:spPr bwMode="auto">
            <a:xfrm>
              <a:off x="3360" y="2160"/>
              <a:ext cx="2208" cy="528"/>
            </a:xfrm>
            <a:prstGeom prst="rect">
              <a:avLst/>
            </a:prstGeom>
            <a:solidFill>
              <a:srgbClr val="66FF33">
                <a:alpha val="8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" name="Line 36"/>
            <p:cNvSpPr>
              <a:spLocks noChangeShapeType="1"/>
            </p:cNvSpPr>
            <p:nvPr/>
          </p:nvSpPr>
          <p:spPr bwMode="auto">
            <a:xfrm>
              <a:off x="3072" y="2400"/>
              <a:ext cx="2688" cy="48"/>
            </a:xfrm>
            <a:prstGeom prst="line">
              <a:avLst/>
            </a:prstGeom>
            <a:noFill/>
            <a:ln w="9525">
              <a:solidFill>
                <a:srgbClr val="FF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971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学习方法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5544881" y="2819400"/>
            <a:ext cx="3581400" cy="2643188"/>
            <a:chOff x="1200" y="1392"/>
            <a:chExt cx="3216" cy="1920"/>
          </a:xfrm>
        </p:grpSpPr>
        <p:sp>
          <p:nvSpPr>
            <p:cNvPr id="27" name="Line 5"/>
            <p:cNvSpPr>
              <a:spLocks noChangeShapeType="1"/>
            </p:cNvSpPr>
            <p:nvPr/>
          </p:nvSpPr>
          <p:spPr bwMode="auto">
            <a:xfrm flipV="1">
              <a:off x="1200" y="1392"/>
              <a:ext cx="0" cy="19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" name="Line 6"/>
            <p:cNvSpPr>
              <a:spLocks noChangeShapeType="1"/>
            </p:cNvSpPr>
            <p:nvPr/>
          </p:nvSpPr>
          <p:spPr bwMode="auto">
            <a:xfrm>
              <a:off x="1200" y="3312"/>
              <a:ext cx="32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9" name="Oval 7"/>
          <p:cNvSpPr>
            <a:spLocks noChangeArrowheads="1"/>
          </p:cNvSpPr>
          <p:nvPr/>
        </p:nvSpPr>
        <p:spPr bwMode="auto">
          <a:xfrm>
            <a:off x="7068881" y="510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Oval 8"/>
          <p:cNvSpPr>
            <a:spLocks noChangeArrowheads="1"/>
          </p:cNvSpPr>
          <p:nvPr/>
        </p:nvSpPr>
        <p:spPr bwMode="auto">
          <a:xfrm>
            <a:off x="7068881" y="510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Oval 9"/>
          <p:cNvSpPr>
            <a:spLocks noChangeArrowheads="1"/>
          </p:cNvSpPr>
          <p:nvPr/>
        </p:nvSpPr>
        <p:spPr bwMode="auto">
          <a:xfrm>
            <a:off x="6840281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Oval 10"/>
          <p:cNvSpPr>
            <a:spLocks noChangeArrowheads="1"/>
          </p:cNvSpPr>
          <p:nvPr/>
        </p:nvSpPr>
        <p:spPr bwMode="auto">
          <a:xfrm rot="16200000">
            <a:off x="8362694" y="42656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Oval 11"/>
          <p:cNvSpPr>
            <a:spLocks noChangeArrowheads="1"/>
          </p:cNvSpPr>
          <p:nvPr/>
        </p:nvSpPr>
        <p:spPr bwMode="auto">
          <a:xfrm rot="16200000">
            <a:off x="7905494" y="44180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Oval 12"/>
          <p:cNvSpPr>
            <a:spLocks noChangeArrowheads="1"/>
          </p:cNvSpPr>
          <p:nvPr/>
        </p:nvSpPr>
        <p:spPr bwMode="auto">
          <a:xfrm rot="16200000">
            <a:off x="8134094" y="47228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Oval 13"/>
          <p:cNvSpPr>
            <a:spLocks noChangeArrowheads="1"/>
          </p:cNvSpPr>
          <p:nvPr/>
        </p:nvSpPr>
        <p:spPr bwMode="auto">
          <a:xfrm rot="16200000">
            <a:off x="7905494" y="47228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Oval 14"/>
          <p:cNvSpPr>
            <a:spLocks noChangeArrowheads="1"/>
          </p:cNvSpPr>
          <p:nvPr/>
        </p:nvSpPr>
        <p:spPr bwMode="auto">
          <a:xfrm rot="16200000">
            <a:off x="6535481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Oval 15"/>
          <p:cNvSpPr>
            <a:spLocks noChangeArrowheads="1"/>
          </p:cNvSpPr>
          <p:nvPr/>
        </p:nvSpPr>
        <p:spPr bwMode="auto">
          <a:xfrm rot="16200000">
            <a:off x="8057894" y="45704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Oval 16"/>
          <p:cNvSpPr>
            <a:spLocks noChangeArrowheads="1"/>
          </p:cNvSpPr>
          <p:nvPr/>
        </p:nvSpPr>
        <p:spPr bwMode="auto">
          <a:xfrm rot="16200000">
            <a:off x="7526081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Oval 17"/>
          <p:cNvSpPr>
            <a:spLocks noChangeArrowheads="1"/>
          </p:cNvSpPr>
          <p:nvPr/>
        </p:nvSpPr>
        <p:spPr bwMode="auto">
          <a:xfrm rot="16200000">
            <a:off x="6459281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Oval 18"/>
          <p:cNvSpPr>
            <a:spLocks noChangeArrowheads="1"/>
          </p:cNvSpPr>
          <p:nvPr/>
        </p:nvSpPr>
        <p:spPr bwMode="auto">
          <a:xfrm rot="16200000">
            <a:off x="6230681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Oval 19"/>
          <p:cNvSpPr>
            <a:spLocks noChangeArrowheads="1"/>
          </p:cNvSpPr>
          <p:nvPr/>
        </p:nvSpPr>
        <p:spPr bwMode="auto">
          <a:xfrm>
            <a:off x="7068881" y="510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Oval 20"/>
          <p:cNvSpPr>
            <a:spLocks noChangeArrowheads="1"/>
          </p:cNvSpPr>
          <p:nvPr/>
        </p:nvSpPr>
        <p:spPr bwMode="auto">
          <a:xfrm>
            <a:off x="7068881" y="510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Oval 21"/>
          <p:cNvSpPr>
            <a:spLocks noChangeArrowheads="1"/>
          </p:cNvSpPr>
          <p:nvPr/>
        </p:nvSpPr>
        <p:spPr bwMode="auto">
          <a:xfrm>
            <a:off x="6840281" y="30480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Oval 22"/>
          <p:cNvSpPr>
            <a:spLocks noChangeArrowheads="1"/>
          </p:cNvSpPr>
          <p:nvPr/>
        </p:nvSpPr>
        <p:spPr bwMode="auto">
          <a:xfrm rot="16200000">
            <a:off x="8362694" y="42656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Oval 23"/>
          <p:cNvSpPr>
            <a:spLocks noChangeArrowheads="1"/>
          </p:cNvSpPr>
          <p:nvPr/>
        </p:nvSpPr>
        <p:spPr bwMode="auto">
          <a:xfrm rot="16200000">
            <a:off x="7905494" y="44180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Oval 24"/>
          <p:cNvSpPr>
            <a:spLocks noChangeArrowheads="1"/>
          </p:cNvSpPr>
          <p:nvPr/>
        </p:nvSpPr>
        <p:spPr bwMode="auto">
          <a:xfrm rot="16200000">
            <a:off x="8134094" y="47228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Oval 25"/>
          <p:cNvSpPr>
            <a:spLocks noChangeArrowheads="1"/>
          </p:cNvSpPr>
          <p:nvPr/>
        </p:nvSpPr>
        <p:spPr bwMode="auto">
          <a:xfrm rot="16200000">
            <a:off x="7905494" y="47228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Oval 26"/>
          <p:cNvSpPr>
            <a:spLocks noChangeArrowheads="1"/>
          </p:cNvSpPr>
          <p:nvPr/>
        </p:nvSpPr>
        <p:spPr bwMode="auto">
          <a:xfrm rot="16200000">
            <a:off x="6535481" y="2971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Oval 27"/>
          <p:cNvSpPr>
            <a:spLocks noChangeArrowheads="1"/>
          </p:cNvSpPr>
          <p:nvPr/>
        </p:nvSpPr>
        <p:spPr bwMode="auto">
          <a:xfrm rot="16200000">
            <a:off x="8057894" y="45704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Oval 28"/>
          <p:cNvSpPr>
            <a:spLocks noChangeArrowheads="1"/>
          </p:cNvSpPr>
          <p:nvPr/>
        </p:nvSpPr>
        <p:spPr bwMode="auto">
          <a:xfrm rot="16200000">
            <a:off x="7526081" y="28956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" name="Oval 29"/>
          <p:cNvSpPr>
            <a:spLocks noChangeArrowheads="1"/>
          </p:cNvSpPr>
          <p:nvPr/>
        </p:nvSpPr>
        <p:spPr bwMode="auto">
          <a:xfrm rot="16200000">
            <a:off x="6459281" y="3352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" name="Oval 30"/>
          <p:cNvSpPr>
            <a:spLocks noChangeArrowheads="1"/>
          </p:cNvSpPr>
          <p:nvPr/>
        </p:nvSpPr>
        <p:spPr bwMode="auto">
          <a:xfrm rot="16200000">
            <a:off x="6230681" y="3352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Rectangle 32"/>
          <p:cNvSpPr>
            <a:spLocks noChangeArrowheads="1"/>
          </p:cNvSpPr>
          <p:nvPr/>
        </p:nvSpPr>
        <p:spPr bwMode="auto">
          <a:xfrm rot="19876124">
            <a:off x="5770306" y="3275013"/>
            <a:ext cx="2743200" cy="1516063"/>
          </a:xfrm>
          <a:prstGeom prst="rect">
            <a:avLst/>
          </a:prstGeom>
          <a:solidFill>
            <a:srgbClr val="00FF0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Line 33"/>
          <p:cNvSpPr>
            <a:spLocks noChangeShapeType="1"/>
          </p:cNvSpPr>
          <p:nvPr/>
        </p:nvSpPr>
        <p:spPr bwMode="auto">
          <a:xfrm flipV="1">
            <a:off x="5468681" y="3048000"/>
            <a:ext cx="3352800" cy="19812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55181" y="1180214"/>
            <a:ext cx="207334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分类函数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470896" y="1176800"/>
                <a:ext cx="1935017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896" y="1176800"/>
                <a:ext cx="1935017" cy="384721"/>
              </a:xfrm>
              <a:prstGeom prst="rect">
                <a:avLst/>
              </a:prstGeom>
              <a:blipFill rotWithShape="0"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851383" y="2893007"/>
                <a:ext cx="1588705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383" y="2893007"/>
                <a:ext cx="1588705" cy="38472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Line 33"/>
          <p:cNvSpPr>
            <a:spLocks noChangeShapeType="1"/>
          </p:cNvSpPr>
          <p:nvPr/>
        </p:nvSpPr>
        <p:spPr bwMode="auto">
          <a:xfrm flipV="1">
            <a:off x="5057550" y="2413580"/>
            <a:ext cx="3352800" cy="19812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8567848" y="2137759"/>
                <a:ext cx="1588705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848" y="2137759"/>
                <a:ext cx="1588705" cy="38472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Line 33"/>
          <p:cNvSpPr>
            <a:spLocks noChangeShapeType="1"/>
          </p:cNvSpPr>
          <p:nvPr/>
        </p:nvSpPr>
        <p:spPr bwMode="auto">
          <a:xfrm flipV="1">
            <a:off x="5727411" y="3774563"/>
            <a:ext cx="3352800" cy="19812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9004695" y="3730734"/>
                <a:ext cx="1771447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695" y="3730734"/>
                <a:ext cx="1771447" cy="3847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>
            <a:endCxn id="61" idx="0"/>
          </p:cNvCxnSpPr>
          <p:nvPr/>
        </p:nvCxnSpPr>
        <p:spPr>
          <a:xfrm>
            <a:off x="5057550" y="4494213"/>
            <a:ext cx="669861" cy="126155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650270" y="5200961"/>
                <a:ext cx="964688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‖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270" y="5200961"/>
                <a:ext cx="964688" cy="384721"/>
              </a:xfrm>
              <a:prstGeom prst="rect">
                <a:avLst/>
              </a:prstGeom>
              <a:blipFill rotWithShape="0">
                <a:blip r:embed="rId6"/>
                <a:stretch>
                  <a:fillRect l="-17722" t="-109524" r="-19620" b="-18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文本框 62"/>
          <p:cNvSpPr txBox="1"/>
          <p:nvPr/>
        </p:nvSpPr>
        <p:spPr>
          <a:xfrm>
            <a:off x="258720" y="1800435"/>
            <a:ext cx="207334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优化目标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90" y="2428875"/>
            <a:ext cx="27146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8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" grpId="0"/>
      <p:bldP spid="3" grpId="0"/>
      <p:bldP spid="4" grpId="0"/>
      <p:bldP spid="59" grpId="0" animBg="1"/>
      <p:bldP spid="60" grpId="0"/>
      <p:bldP spid="61" grpId="0" animBg="1"/>
      <p:bldP spid="62" grpId="0"/>
      <p:bldP spid="7" grpId="0"/>
      <p:bldP spid="6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学习方法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Text Box 38"/>
          <p:cNvSpPr txBox="1">
            <a:spLocks noChangeArrowheads="1"/>
          </p:cNvSpPr>
          <p:nvPr/>
        </p:nvSpPr>
        <p:spPr bwMode="auto">
          <a:xfrm>
            <a:off x="892184" y="1504239"/>
            <a:ext cx="2592387" cy="831850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ea typeface="宋体" panose="02010600030101010101" pitchFamily="2" charset="-122"/>
              </a:rPr>
              <a:t>最大化有标记样本上的类间间隔</a:t>
            </a:r>
          </a:p>
        </p:txBody>
      </p:sp>
      <p:grpSp>
        <p:nvGrpSpPr>
          <p:cNvPr id="20" name="Group 4"/>
          <p:cNvGrpSpPr>
            <a:grpSpLocks/>
          </p:cNvGrpSpPr>
          <p:nvPr/>
        </p:nvGrpSpPr>
        <p:grpSpPr bwMode="auto">
          <a:xfrm>
            <a:off x="5257800" y="2819400"/>
            <a:ext cx="3581400" cy="2643188"/>
            <a:chOff x="1200" y="1392"/>
            <a:chExt cx="3216" cy="1920"/>
          </a:xfrm>
        </p:grpSpPr>
        <p:sp>
          <p:nvSpPr>
            <p:cNvPr id="21" name="Line 5"/>
            <p:cNvSpPr>
              <a:spLocks noChangeShapeType="1"/>
            </p:cNvSpPr>
            <p:nvPr/>
          </p:nvSpPr>
          <p:spPr bwMode="auto">
            <a:xfrm flipV="1">
              <a:off x="1200" y="1392"/>
              <a:ext cx="0" cy="19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" name="Line 6"/>
            <p:cNvSpPr>
              <a:spLocks noChangeShapeType="1"/>
            </p:cNvSpPr>
            <p:nvPr/>
          </p:nvSpPr>
          <p:spPr bwMode="auto">
            <a:xfrm>
              <a:off x="1200" y="3312"/>
              <a:ext cx="32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3" name="Oval 7"/>
          <p:cNvSpPr>
            <a:spLocks noChangeArrowheads="1"/>
          </p:cNvSpPr>
          <p:nvPr/>
        </p:nvSpPr>
        <p:spPr bwMode="auto">
          <a:xfrm>
            <a:off x="6781800" y="510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Oval 8"/>
          <p:cNvSpPr>
            <a:spLocks noChangeArrowheads="1"/>
          </p:cNvSpPr>
          <p:nvPr/>
        </p:nvSpPr>
        <p:spPr bwMode="auto">
          <a:xfrm>
            <a:off x="8077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Oval 9"/>
          <p:cNvSpPr>
            <a:spLocks noChangeArrowheads="1"/>
          </p:cNvSpPr>
          <p:nvPr/>
        </p:nvSpPr>
        <p:spPr bwMode="auto">
          <a:xfrm>
            <a:off x="6781800" y="510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Oval 10"/>
          <p:cNvSpPr>
            <a:spLocks noChangeArrowheads="1"/>
          </p:cNvSpPr>
          <p:nvPr/>
        </p:nvSpPr>
        <p:spPr bwMode="auto">
          <a:xfrm>
            <a:off x="65532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Oval 11"/>
          <p:cNvSpPr>
            <a:spLocks noChangeArrowheads="1"/>
          </p:cNvSpPr>
          <p:nvPr/>
        </p:nvSpPr>
        <p:spPr bwMode="auto">
          <a:xfrm rot="16200000">
            <a:off x="8075613" y="42656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Oval 12"/>
          <p:cNvSpPr>
            <a:spLocks noChangeArrowheads="1"/>
          </p:cNvSpPr>
          <p:nvPr/>
        </p:nvSpPr>
        <p:spPr bwMode="auto">
          <a:xfrm rot="16200000">
            <a:off x="7618413" y="44180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Oval 13"/>
          <p:cNvSpPr>
            <a:spLocks noChangeArrowheads="1"/>
          </p:cNvSpPr>
          <p:nvPr/>
        </p:nvSpPr>
        <p:spPr bwMode="auto">
          <a:xfrm rot="16200000">
            <a:off x="7847013" y="47228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Oval 14"/>
          <p:cNvSpPr>
            <a:spLocks noChangeArrowheads="1"/>
          </p:cNvSpPr>
          <p:nvPr/>
        </p:nvSpPr>
        <p:spPr bwMode="auto">
          <a:xfrm rot="16200000">
            <a:off x="7618413" y="47228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Oval 15"/>
          <p:cNvSpPr>
            <a:spLocks noChangeArrowheads="1"/>
          </p:cNvSpPr>
          <p:nvPr/>
        </p:nvSpPr>
        <p:spPr bwMode="auto">
          <a:xfrm rot="16200000">
            <a:off x="6248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Oval 16"/>
          <p:cNvSpPr>
            <a:spLocks noChangeArrowheads="1"/>
          </p:cNvSpPr>
          <p:nvPr/>
        </p:nvSpPr>
        <p:spPr bwMode="auto">
          <a:xfrm rot="16200000">
            <a:off x="7770813" y="45704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Oval 17"/>
          <p:cNvSpPr>
            <a:spLocks noChangeArrowheads="1"/>
          </p:cNvSpPr>
          <p:nvPr/>
        </p:nvSpPr>
        <p:spPr bwMode="auto">
          <a:xfrm rot="16200000">
            <a:off x="72390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Oval 18"/>
          <p:cNvSpPr>
            <a:spLocks noChangeArrowheads="1"/>
          </p:cNvSpPr>
          <p:nvPr/>
        </p:nvSpPr>
        <p:spPr bwMode="auto">
          <a:xfrm rot="16200000">
            <a:off x="6172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Oval 19"/>
          <p:cNvSpPr>
            <a:spLocks noChangeArrowheads="1"/>
          </p:cNvSpPr>
          <p:nvPr/>
        </p:nvSpPr>
        <p:spPr bwMode="auto">
          <a:xfrm rot="16200000">
            <a:off x="59436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Oval 20"/>
          <p:cNvSpPr>
            <a:spLocks noChangeArrowheads="1"/>
          </p:cNvSpPr>
          <p:nvPr/>
        </p:nvSpPr>
        <p:spPr bwMode="auto">
          <a:xfrm>
            <a:off x="6781800" y="510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Oval 21"/>
          <p:cNvSpPr>
            <a:spLocks noChangeArrowheads="1"/>
          </p:cNvSpPr>
          <p:nvPr/>
        </p:nvSpPr>
        <p:spPr bwMode="auto">
          <a:xfrm>
            <a:off x="8077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Oval 22"/>
          <p:cNvSpPr>
            <a:spLocks noChangeArrowheads="1"/>
          </p:cNvSpPr>
          <p:nvPr/>
        </p:nvSpPr>
        <p:spPr bwMode="auto">
          <a:xfrm>
            <a:off x="6781800" y="510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Oval 23"/>
          <p:cNvSpPr>
            <a:spLocks noChangeArrowheads="1"/>
          </p:cNvSpPr>
          <p:nvPr/>
        </p:nvSpPr>
        <p:spPr bwMode="auto">
          <a:xfrm>
            <a:off x="6553200" y="30480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Oval 24"/>
          <p:cNvSpPr>
            <a:spLocks noChangeArrowheads="1"/>
          </p:cNvSpPr>
          <p:nvPr/>
        </p:nvSpPr>
        <p:spPr bwMode="auto">
          <a:xfrm rot="16200000">
            <a:off x="8075613" y="42656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Oval 25"/>
          <p:cNvSpPr>
            <a:spLocks noChangeArrowheads="1"/>
          </p:cNvSpPr>
          <p:nvPr/>
        </p:nvSpPr>
        <p:spPr bwMode="auto">
          <a:xfrm rot="16200000">
            <a:off x="7618413" y="44180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Oval 26"/>
          <p:cNvSpPr>
            <a:spLocks noChangeArrowheads="1"/>
          </p:cNvSpPr>
          <p:nvPr/>
        </p:nvSpPr>
        <p:spPr bwMode="auto">
          <a:xfrm rot="16200000">
            <a:off x="7847013" y="47228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Oval 27"/>
          <p:cNvSpPr>
            <a:spLocks noChangeArrowheads="1"/>
          </p:cNvSpPr>
          <p:nvPr/>
        </p:nvSpPr>
        <p:spPr bwMode="auto">
          <a:xfrm rot="16200000">
            <a:off x="7618413" y="47228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Oval 28"/>
          <p:cNvSpPr>
            <a:spLocks noChangeArrowheads="1"/>
          </p:cNvSpPr>
          <p:nvPr/>
        </p:nvSpPr>
        <p:spPr bwMode="auto">
          <a:xfrm rot="16200000">
            <a:off x="6248400" y="2971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Oval 29"/>
          <p:cNvSpPr>
            <a:spLocks noChangeArrowheads="1"/>
          </p:cNvSpPr>
          <p:nvPr/>
        </p:nvSpPr>
        <p:spPr bwMode="auto">
          <a:xfrm rot="16200000">
            <a:off x="7770813" y="45704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Oval 30"/>
          <p:cNvSpPr>
            <a:spLocks noChangeArrowheads="1"/>
          </p:cNvSpPr>
          <p:nvPr/>
        </p:nvSpPr>
        <p:spPr bwMode="auto">
          <a:xfrm rot="16200000">
            <a:off x="7239000" y="28956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Oval 31"/>
          <p:cNvSpPr>
            <a:spLocks noChangeArrowheads="1"/>
          </p:cNvSpPr>
          <p:nvPr/>
        </p:nvSpPr>
        <p:spPr bwMode="auto">
          <a:xfrm rot="16200000">
            <a:off x="6172200" y="3352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Oval 32"/>
          <p:cNvSpPr>
            <a:spLocks noChangeArrowheads="1"/>
          </p:cNvSpPr>
          <p:nvPr/>
        </p:nvSpPr>
        <p:spPr bwMode="auto">
          <a:xfrm rot="16200000">
            <a:off x="5943600" y="3352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Line 33"/>
          <p:cNvSpPr>
            <a:spLocks noChangeShapeType="1"/>
          </p:cNvSpPr>
          <p:nvPr/>
        </p:nvSpPr>
        <p:spPr bwMode="auto">
          <a:xfrm flipV="1">
            <a:off x="5181600" y="3048000"/>
            <a:ext cx="3352800" cy="198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34"/>
          <p:cNvSpPr>
            <a:spLocks noChangeArrowheads="1"/>
          </p:cNvSpPr>
          <p:nvPr/>
        </p:nvSpPr>
        <p:spPr bwMode="auto">
          <a:xfrm rot="19876124">
            <a:off x="5483225" y="3275013"/>
            <a:ext cx="2743200" cy="1516062"/>
          </a:xfrm>
          <a:prstGeom prst="rect">
            <a:avLst/>
          </a:prstGeom>
          <a:solidFill>
            <a:srgbClr val="00FF0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1" name="Group 35"/>
          <p:cNvGrpSpPr>
            <a:grpSpLocks/>
          </p:cNvGrpSpPr>
          <p:nvPr/>
        </p:nvGrpSpPr>
        <p:grpSpPr bwMode="auto">
          <a:xfrm>
            <a:off x="5257800" y="2819400"/>
            <a:ext cx="3581400" cy="2643188"/>
            <a:chOff x="1200" y="1392"/>
            <a:chExt cx="3216" cy="1920"/>
          </a:xfrm>
        </p:grpSpPr>
        <p:sp>
          <p:nvSpPr>
            <p:cNvPr id="52" name="Line 36"/>
            <p:cNvSpPr>
              <a:spLocks noChangeShapeType="1"/>
            </p:cNvSpPr>
            <p:nvPr/>
          </p:nvSpPr>
          <p:spPr bwMode="auto">
            <a:xfrm flipV="1">
              <a:off x="1200" y="1392"/>
              <a:ext cx="0" cy="19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3" name="Line 37"/>
            <p:cNvSpPr>
              <a:spLocks noChangeShapeType="1"/>
            </p:cNvSpPr>
            <p:nvPr/>
          </p:nvSpPr>
          <p:spPr bwMode="auto">
            <a:xfrm>
              <a:off x="1200" y="3312"/>
              <a:ext cx="32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54" name="Oval 38"/>
          <p:cNvSpPr>
            <a:spLocks noChangeArrowheads="1"/>
          </p:cNvSpPr>
          <p:nvPr/>
        </p:nvSpPr>
        <p:spPr bwMode="auto">
          <a:xfrm>
            <a:off x="7696200" y="3352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Oval 39"/>
          <p:cNvSpPr>
            <a:spLocks noChangeArrowheads="1"/>
          </p:cNvSpPr>
          <p:nvPr/>
        </p:nvSpPr>
        <p:spPr bwMode="auto">
          <a:xfrm>
            <a:off x="7848600" y="35052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Oval 40"/>
          <p:cNvSpPr>
            <a:spLocks noChangeArrowheads="1"/>
          </p:cNvSpPr>
          <p:nvPr/>
        </p:nvSpPr>
        <p:spPr bwMode="auto">
          <a:xfrm>
            <a:off x="8077200" y="3429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Oval 41"/>
          <p:cNvSpPr>
            <a:spLocks noChangeArrowheads="1"/>
          </p:cNvSpPr>
          <p:nvPr/>
        </p:nvSpPr>
        <p:spPr bwMode="auto">
          <a:xfrm>
            <a:off x="7696200" y="3352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Oval 42"/>
          <p:cNvSpPr>
            <a:spLocks noChangeArrowheads="1"/>
          </p:cNvSpPr>
          <p:nvPr/>
        </p:nvSpPr>
        <p:spPr bwMode="auto">
          <a:xfrm>
            <a:off x="7848600" y="35052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Oval 43"/>
          <p:cNvSpPr>
            <a:spLocks noChangeArrowheads="1"/>
          </p:cNvSpPr>
          <p:nvPr/>
        </p:nvSpPr>
        <p:spPr bwMode="auto">
          <a:xfrm>
            <a:off x="8153400" y="31242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Oval 44"/>
          <p:cNvSpPr>
            <a:spLocks noChangeArrowheads="1"/>
          </p:cNvSpPr>
          <p:nvPr/>
        </p:nvSpPr>
        <p:spPr bwMode="auto">
          <a:xfrm>
            <a:off x="6477000" y="48006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" name="Oval 45"/>
          <p:cNvSpPr>
            <a:spLocks noChangeArrowheads="1"/>
          </p:cNvSpPr>
          <p:nvPr/>
        </p:nvSpPr>
        <p:spPr bwMode="auto">
          <a:xfrm>
            <a:off x="6629400" y="4953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Oval 46"/>
          <p:cNvSpPr>
            <a:spLocks noChangeArrowheads="1"/>
          </p:cNvSpPr>
          <p:nvPr/>
        </p:nvSpPr>
        <p:spPr bwMode="auto">
          <a:xfrm>
            <a:off x="6781800" y="51054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" name="Oval 47"/>
          <p:cNvSpPr>
            <a:spLocks noChangeArrowheads="1"/>
          </p:cNvSpPr>
          <p:nvPr/>
        </p:nvSpPr>
        <p:spPr bwMode="auto">
          <a:xfrm>
            <a:off x="6324600" y="5334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Oval 48"/>
          <p:cNvSpPr>
            <a:spLocks noChangeArrowheads="1"/>
          </p:cNvSpPr>
          <p:nvPr/>
        </p:nvSpPr>
        <p:spPr bwMode="auto">
          <a:xfrm>
            <a:off x="6172200" y="4876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" name="Oval 49"/>
          <p:cNvSpPr>
            <a:spLocks noChangeArrowheads="1"/>
          </p:cNvSpPr>
          <p:nvPr/>
        </p:nvSpPr>
        <p:spPr bwMode="auto">
          <a:xfrm>
            <a:off x="5867400" y="51054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" name="Oval 50"/>
          <p:cNvSpPr>
            <a:spLocks noChangeArrowheads="1"/>
          </p:cNvSpPr>
          <p:nvPr/>
        </p:nvSpPr>
        <p:spPr bwMode="auto">
          <a:xfrm>
            <a:off x="6248400" y="4191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Oval 51"/>
          <p:cNvSpPr>
            <a:spLocks noChangeArrowheads="1"/>
          </p:cNvSpPr>
          <p:nvPr/>
        </p:nvSpPr>
        <p:spPr bwMode="auto">
          <a:xfrm>
            <a:off x="5867400" y="4876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" name="Oval 52"/>
          <p:cNvSpPr>
            <a:spLocks noChangeArrowheads="1"/>
          </p:cNvSpPr>
          <p:nvPr/>
        </p:nvSpPr>
        <p:spPr bwMode="auto">
          <a:xfrm>
            <a:off x="6934200" y="4495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" name="Oval 53"/>
          <p:cNvSpPr>
            <a:spLocks noChangeArrowheads="1"/>
          </p:cNvSpPr>
          <p:nvPr/>
        </p:nvSpPr>
        <p:spPr bwMode="auto">
          <a:xfrm>
            <a:off x="6629400" y="4572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" name="Oval 54"/>
          <p:cNvSpPr>
            <a:spLocks noChangeArrowheads="1"/>
          </p:cNvSpPr>
          <p:nvPr/>
        </p:nvSpPr>
        <p:spPr bwMode="auto">
          <a:xfrm>
            <a:off x="6324600" y="48006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" name="Oval 55"/>
          <p:cNvSpPr>
            <a:spLocks noChangeArrowheads="1"/>
          </p:cNvSpPr>
          <p:nvPr/>
        </p:nvSpPr>
        <p:spPr bwMode="auto">
          <a:xfrm>
            <a:off x="6324600" y="4572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" name="Oval 56"/>
          <p:cNvSpPr>
            <a:spLocks noChangeArrowheads="1"/>
          </p:cNvSpPr>
          <p:nvPr/>
        </p:nvSpPr>
        <p:spPr bwMode="auto">
          <a:xfrm>
            <a:off x="8077200" y="3810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" name="Oval 57"/>
          <p:cNvSpPr>
            <a:spLocks noChangeArrowheads="1"/>
          </p:cNvSpPr>
          <p:nvPr/>
        </p:nvSpPr>
        <p:spPr bwMode="auto">
          <a:xfrm>
            <a:off x="8077200" y="39624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" name="Oval 58"/>
          <p:cNvSpPr>
            <a:spLocks noChangeArrowheads="1"/>
          </p:cNvSpPr>
          <p:nvPr/>
        </p:nvSpPr>
        <p:spPr bwMode="auto">
          <a:xfrm>
            <a:off x="6629400" y="4953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" name="Oval 59"/>
          <p:cNvSpPr>
            <a:spLocks noChangeArrowheads="1"/>
          </p:cNvSpPr>
          <p:nvPr/>
        </p:nvSpPr>
        <p:spPr bwMode="auto">
          <a:xfrm>
            <a:off x="6781800" y="51054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" name="Oval 60"/>
          <p:cNvSpPr>
            <a:spLocks noChangeArrowheads="1"/>
          </p:cNvSpPr>
          <p:nvPr/>
        </p:nvSpPr>
        <p:spPr bwMode="auto">
          <a:xfrm>
            <a:off x="6324600" y="50292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" name="Oval 61"/>
          <p:cNvSpPr>
            <a:spLocks noChangeArrowheads="1"/>
          </p:cNvSpPr>
          <p:nvPr/>
        </p:nvSpPr>
        <p:spPr bwMode="auto">
          <a:xfrm>
            <a:off x="6400800" y="43434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" name="Oval 62"/>
          <p:cNvSpPr>
            <a:spLocks noChangeArrowheads="1"/>
          </p:cNvSpPr>
          <p:nvPr/>
        </p:nvSpPr>
        <p:spPr bwMode="auto">
          <a:xfrm>
            <a:off x="6019800" y="50292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" name="Oval 63"/>
          <p:cNvSpPr>
            <a:spLocks noChangeArrowheads="1"/>
          </p:cNvSpPr>
          <p:nvPr/>
        </p:nvSpPr>
        <p:spPr bwMode="auto">
          <a:xfrm>
            <a:off x="6858000" y="3048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" name="Oval 64"/>
          <p:cNvSpPr>
            <a:spLocks noChangeArrowheads="1"/>
          </p:cNvSpPr>
          <p:nvPr/>
        </p:nvSpPr>
        <p:spPr bwMode="auto">
          <a:xfrm>
            <a:off x="6477000" y="4953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" name="Oval 65"/>
          <p:cNvSpPr>
            <a:spLocks noChangeArrowheads="1"/>
          </p:cNvSpPr>
          <p:nvPr/>
        </p:nvSpPr>
        <p:spPr bwMode="auto">
          <a:xfrm>
            <a:off x="6553200" y="3048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" name="Oval 66"/>
          <p:cNvSpPr>
            <a:spLocks noChangeArrowheads="1"/>
          </p:cNvSpPr>
          <p:nvPr/>
        </p:nvSpPr>
        <p:spPr bwMode="auto">
          <a:xfrm rot="16200000">
            <a:off x="7542213" y="41132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" name="Oval 67"/>
          <p:cNvSpPr>
            <a:spLocks noChangeArrowheads="1"/>
          </p:cNvSpPr>
          <p:nvPr/>
        </p:nvSpPr>
        <p:spPr bwMode="auto">
          <a:xfrm rot="16200000">
            <a:off x="7694613" y="39608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" name="Oval 68"/>
          <p:cNvSpPr>
            <a:spLocks noChangeArrowheads="1"/>
          </p:cNvSpPr>
          <p:nvPr/>
        </p:nvSpPr>
        <p:spPr bwMode="auto">
          <a:xfrm rot="16200000">
            <a:off x="7847013" y="38084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" name="Oval 69"/>
          <p:cNvSpPr>
            <a:spLocks noChangeArrowheads="1"/>
          </p:cNvSpPr>
          <p:nvPr/>
        </p:nvSpPr>
        <p:spPr bwMode="auto">
          <a:xfrm rot="16200000">
            <a:off x="8075613" y="42656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" name="Oval 70"/>
          <p:cNvSpPr>
            <a:spLocks noChangeArrowheads="1"/>
          </p:cNvSpPr>
          <p:nvPr/>
        </p:nvSpPr>
        <p:spPr bwMode="auto">
          <a:xfrm rot="16200000">
            <a:off x="7618413" y="44180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7" name="Oval 71"/>
          <p:cNvSpPr>
            <a:spLocks noChangeArrowheads="1"/>
          </p:cNvSpPr>
          <p:nvPr/>
        </p:nvSpPr>
        <p:spPr bwMode="auto">
          <a:xfrm rot="16200000">
            <a:off x="7847013" y="47228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" name="Oval 72"/>
          <p:cNvSpPr>
            <a:spLocks noChangeArrowheads="1"/>
          </p:cNvSpPr>
          <p:nvPr/>
        </p:nvSpPr>
        <p:spPr bwMode="auto">
          <a:xfrm rot="16200000">
            <a:off x="6932613" y="43418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" name="Oval 73"/>
          <p:cNvSpPr>
            <a:spLocks noChangeArrowheads="1"/>
          </p:cNvSpPr>
          <p:nvPr/>
        </p:nvSpPr>
        <p:spPr bwMode="auto">
          <a:xfrm rot="16200000">
            <a:off x="7618413" y="47228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" name="Oval 74"/>
          <p:cNvSpPr>
            <a:spLocks noChangeArrowheads="1"/>
          </p:cNvSpPr>
          <p:nvPr/>
        </p:nvSpPr>
        <p:spPr bwMode="auto">
          <a:xfrm rot="16200000">
            <a:off x="7542213" y="42656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" name="Oval 75"/>
          <p:cNvSpPr>
            <a:spLocks noChangeArrowheads="1"/>
          </p:cNvSpPr>
          <p:nvPr/>
        </p:nvSpPr>
        <p:spPr bwMode="auto">
          <a:xfrm rot="16200000">
            <a:off x="7313613" y="42656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" name="Oval 76"/>
          <p:cNvSpPr>
            <a:spLocks noChangeArrowheads="1"/>
          </p:cNvSpPr>
          <p:nvPr/>
        </p:nvSpPr>
        <p:spPr bwMode="auto">
          <a:xfrm rot="16200000">
            <a:off x="6096000" y="2971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" name="Oval 77"/>
          <p:cNvSpPr>
            <a:spLocks noChangeArrowheads="1"/>
          </p:cNvSpPr>
          <p:nvPr/>
        </p:nvSpPr>
        <p:spPr bwMode="auto">
          <a:xfrm rot="16200000">
            <a:off x="6248400" y="2971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" name="Oval 78"/>
          <p:cNvSpPr>
            <a:spLocks noChangeArrowheads="1"/>
          </p:cNvSpPr>
          <p:nvPr/>
        </p:nvSpPr>
        <p:spPr bwMode="auto">
          <a:xfrm rot="16200000">
            <a:off x="7694613" y="39608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" name="Oval 79"/>
          <p:cNvSpPr>
            <a:spLocks noChangeArrowheads="1"/>
          </p:cNvSpPr>
          <p:nvPr/>
        </p:nvSpPr>
        <p:spPr bwMode="auto">
          <a:xfrm rot="16200000">
            <a:off x="7847013" y="38084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" name="Oval 80"/>
          <p:cNvSpPr>
            <a:spLocks noChangeArrowheads="1"/>
          </p:cNvSpPr>
          <p:nvPr/>
        </p:nvSpPr>
        <p:spPr bwMode="auto">
          <a:xfrm rot="16200000">
            <a:off x="7770813" y="42656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" name="Oval 81"/>
          <p:cNvSpPr>
            <a:spLocks noChangeArrowheads="1"/>
          </p:cNvSpPr>
          <p:nvPr/>
        </p:nvSpPr>
        <p:spPr bwMode="auto">
          <a:xfrm rot="16200000">
            <a:off x="7085013" y="41894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" name="Oval 82"/>
          <p:cNvSpPr>
            <a:spLocks noChangeArrowheads="1"/>
          </p:cNvSpPr>
          <p:nvPr/>
        </p:nvSpPr>
        <p:spPr bwMode="auto">
          <a:xfrm rot="16200000">
            <a:off x="7770813" y="45704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" name="Oval 83"/>
          <p:cNvSpPr>
            <a:spLocks noChangeArrowheads="1"/>
          </p:cNvSpPr>
          <p:nvPr/>
        </p:nvSpPr>
        <p:spPr bwMode="auto">
          <a:xfrm rot="16200000">
            <a:off x="7694613" y="41132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" name="Oval 84"/>
          <p:cNvSpPr>
            <a:spLocks noChangeArrowheads="1"/>
          </p:cNvSpPr>
          <p:nvPr/>
        </p:nvSpPr>
        <p:spPr bwMode="auto">
          <a:xfrm rot="16200000">
            <a:off x="7466013" y="41132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" name="Oval 85"/>
          <p:cNvSpPr>
            <a:spLocks noChangeArrowheads="1"/>
          </p:cNvSpPr>
          <p:nvPr/>
        </p:nvSpPr>
        <p:spPr bwMode="auto">
          <a:xfrm rot="16200000">
            <a:off x="7239000" y="28956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" name="Oval 86"/>
          <p:cNvSpPr>
            <a:spLocks noChangeArrowheads="1"/>
          </p:cNvSpPr>
          <p:nvPr/>
        </p:nvSpPr>
        <p:spPr bwMode="auto">
          <a:xfrm rot="16200000">
            <a:off x="5943600" y="3048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" name="Oval 87"/>
          <p:cNvSpPr>
            <a:spLocks noChangeArrowheads="1"/>
          </p:cNvSpPr>
          <p:nvPr/>
        </p:nvSpPr>
        <p:spPr bwMode="auto">
          <a:xfrm rot="16200000">
            <a:off x="6172200" y="3352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" name="Oval 88"/>
          <p:cNvSpPr>
            <a:spLocks noChangeArrowheads="1"/>
          </p:cNvSpPr>
          <p:nvPr/>
        </p:nvSpPr>
        <p:spPr bwMode="auto">
          <a:xfrm rot="16200000">
            <a:off x="5943600" y="3352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" name="Oval 89"/>
          <p:cNvSpPr>
            <a:spLocks noChangeArrowheads="1"/>
          </p:cNvSpPr>
          <p:nvPr/>
        </p:nvSpPr>
        <p:spPr bwMode="auto">
          <a:xfrm rot="16200000">
            <a:off x="6705600" y="28956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" name="Oval 90"/>
          <p:cNvSpPr>
            <a:spLocks noChangeArrowheads="1"/>
          </p:cNvSpPr>
          <p:nvPr/>
        </p:nvSpPr>
        <p:spPr bwMode="auto">
          <a:xfrm rot="16200000">
            <a:off x="6477000" y="28956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8" name="Oval 91"/>
          <p:cNvSpPr>
            <a:spLocks noChangeArrowheads="1"/>
          </p:cNvSpPr>
          <p:nvPr/>
        </p:nvSpPr>
        <p:spPr bwMode="auto">
          <a:xfrm rot="16200000">
            <a:off x="6934200" y="28956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" name="Oval 92"/>
          <p:cNvSpPr>
            <a:spLocks noChangeArrowheads="1"/>
          </p:cNvSpPr>
          <p:nvPr/>
        </p:nvSpPr>
        <p:spPr bwMode="auto">
          <a:xfrm rot="16200000">
            <a:off x="6096000" y="32004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" name="Oval 93"/>
          <p:cNvSpPr>
            <a:spLocks noChangeArrowheads="1"/>
          </p:cNvSpPr>
          <p:nvPr/>
        </p:nvSpPr>
        <p:spPr bwMode="auto">
          <a:xfrm>
            <a:off x="6781800" y="47244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" name="Oval 94"/>
          <p:cNvSpPr>
            <a:spLocks noChangeArrowheads="1"/>
          </p:cNvSpPr>
          <p:nvPr/>
        </p:nvSpPr>
        <p:spPr bwMode="auto">
          <a:xfrm>
            <a:off x="6477000" y="47244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" name="Oval 95"/>
          <p:cNvSpPr>
            <a:spLocks noChangeArrowheads="1"/>
          </p:cNvSpPr>
          <p:nvPr/>
        </p:nvSpPr>
        <p:spPr bwMode="auto">
          <a:xfrm rot="16200000">
            <a:off x="7237413" y="36560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" name="Oval 96"/>
          <p:cNvSpPr>
            <a:spLocks noChangeArrowheads="1"/>
          </p:cNvSpPr>
          <p:nvPr/>
        </p:nvSpPr>
        <p:spPr bwMode="auto">
          <a:xfrm rot="16200000">
            <a:off x="7313613" y="39608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" name="Oval 97"/>
          <p:cNvSpPr>
            <a:spLocks noChangeArrowheads="1"/>
          </p:cNvSpPr>
          <p:nvPr/>
        </p:nvSpPr>
        <p:spPr bwMode="auto">
          <a:xfrm rot="16200000">
            <a:off x="7466013" y="38084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" name="Oval 98"/>
          <p:cNvSpPr>
            <a:spLocks noChangeArrowheads="1"/>
          </p:cNvSpPr>
          <p:nvPr/>
        </p:nvSpPr>
        <p:spPr bwMode="auto">
          <a:xfrm>
            <a:off x="7696200" y="3352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" name="Oval 99"/>
          <p:cNvSpPr>
            <a:spLocks noChangeArrowheads="1"/>
          </p:cNvSpPr>
          <p:nvPr/>
        </p:nvSpPr>
        <p:spPr bwMode="auto">
          <a:xfrm>
            <a:off x="7848600" y="35052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" name="Oval 100"/>
          <p:cNvSpPr>
            <a:spLocks noChangeArrowheads="1"/>
          </p:cNvSpPr>
          <p:nvPr/>
        </p:nvSpPr>
        <p:spPr bwMode="auto">
          <a:xfrm>
            <a:off x="8077200" y="3429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" name="Oval 101"/>
          <p:cNvSpPr>
            <a:spLocks noChangeArrowheads="1"/>
          </p:cNvSpPr>
          <p:nvPr/>
        </p:nvSpPr>
        <p:spPr bwMode="auto">
          <a:xfrm>
            <a:off x="7696200" y="3352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" name="Oval 102"/>
          <p:cNvSpPr>
            <a:spLocks noChangeArrowheads="1"/>
          </p:cNvSpPr>
          <p:nvPr/>
        </p:nvSpPr>
        <p:spPr bwMode="auto">
          <a:xfrm>
            <a:off x="7848600" y="35052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" name="Oval 103"/>
          <p:cNvSpPr>
            <a:spLocks noChangeArrowheads="1"/>
          </p:cNvSpPr>
          <p:nvPr/>
        </p:nvSpPr>
        <p:spPr bwMode="auto">
          <a:xfrm>
            <a:off x="8153400" y="31242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" name="Oval 104"/>
          <p:cNvSpPr>
            <a:spLocks noChangeArrowheads="1"/>
          </p:cNvSpPr>
          <p:nvPr/>
        </p:nvSpPr>
        <p:spPr bwMode="auto">
          <a:xfrm>
            <a:off x="6477000" y="48006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" name="Oval 105"/>
          <p:cNvSpPr>
            <a:spLocks noChangeArrowheads="1"/>
          </p:cNvSpPr>
          <p:nvPr/>
        </p:nvSpPr>
        <p:spPr bwMode="auto">
          <a:xfrm>
            <a:off x="6629400" y="4953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" name="Oval 106"/>
          <p:cNvSpPr>
            <a:spLocks noChangeArrowheads="1"/>
          </p:cNvSpPr>
          <p:nvPr/>
        </p:nvSpPr>
        <p:spPr bwMode="auto">
          <a:xfrm>
            <a:off x="6781800" y="51054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" name="Oval 107"/>
          <p:cNvSpPr>
            <a:spLocks noChangeArrowheads="1"/>
          </p:cNvSpPr>
          <p:nvPr/>
        </p:nvSpPr>
        <p:spPr bwMode="auto">
          <a:xfrm>
            <a:off x="6324600" y="5334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" name="Oval 108"/>
          <p:cNvSpPr>
            <a:spLocks noChangeArrowheads="1"/>
          </p:cNvSpPr>
          <p:nvPr/>
        </p:nvSpPr>
        <p:spPr bwMode="auto">
          <a:xfrm>
            <a:off x="6172200" y="4876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" name="Oval 109"/>
          <p:cNvSpPr>
            <a:spLocks noChangeArrowheads="1"/>
          </p:cNvSpPr>
          <p:nvPr/>
        </p:nvSpPr>
        <p:spPr bwMode="auto">
          <a:xfrm>
            <a:off x="5867400" y="51054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7" name="Oval 110"/>
          <p:cNvSpPr>
            <a:spLocks noChangeArrowheads="1"/>
          </p:cNvSpPr>
          <p:nvPr/>
        </p:nvSpPr>
        <p:spPr bwMode="auto">
          <a:xfrm>
            <a:off x="6248400" y="4191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" name="Oval 111"/>
          <p:cNvSpPr>
            <a:spLocks noChangeArrowheads="1"/>
          </p:cNvSpPr>
          <p:nvPr/>
        </p:nvSpPr>
        <p:spPr bwMode="auto">
          <a:xfrm>
            <a:off x="5867400" y="4876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" name="Oval 112"/>
          <p:cNvSpPr>
            <a:spLocks noChangeArrowheads="1"/>
          </p:cNvSpPr>
          <p:nvPr/>
        </p:nvSpPr>
        <p:spPr bwMode="auto">
          <a:xfrm>
            <a:off x="6934200" y="4495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" name="Oval 113"/>
          <p:cNvSpPr>
            <a:spLocks noChangeArrowheads="1"/>
          </p:cNvSpPr>
          <p:nvPr/>
        </p:nvSpPr>
        <p:spPr bwMode="auto">
          <a:xfrm>
            <a:off x="6629400" y="4572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" name="Oval 114"/>
          <p:cNvSpPr>
            <a:spLocks noChangeArrowheads="1"/>
          </p:cNvSpPr>
          <p:nvPr/>
        </p:nvSpPr>
        <p:spPr bwMode="auto">
          <a:xfrm>
            <a:off x="6324600" y="48006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2" name="Oval 115"/>
          <p:cNvSpPr>
            <a:spLocks noChangeArrowheads="1"/>
          </p:cNvSpPr>
          <p:nvPr/>
        </p:nvSpPr>
        <p:spPr bwMode="auto">
          <a:xfrm>
            <a:off x="6324600" y="4572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" name="Oval 116"/>
          <p:cNvSpPr>
            <a:spLocks noChangeArrowheads="1"/>
          </p:cNvSpPr>
          <p:nvPr/>
        </p:nvSpPr>
        <p:spPr bwMode="auto">
          <a:xfrm>
            <a:off x="8077200" y="3810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4" name="Oval 117"/>
          <p:cNvSpPr>
            <a:spLocks noChangeArrowheads="1"/>
          </p:cNvSpPr>
          <p:nvPr/>
        </p:nvSpPr>
        <p:spPr bwMode="auto">
          <a:xfrm>
            <a:off x="8077200" y="39624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" name="Oval 118"/>
          <p:cNvSpPr>
            <a:spLocks noChangeArrowheads="1"/>
          </p:cNvSpPr>
          <p:nvPr/>
        </p:nvSpPr>
        <p:spPr bwMode="auto">
          <a:xfrm>
            <a:off x="6629400" y="4953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6" name="Oval 119"/>
          <p:cNvSpPr>
            <a:spLocks noChangeArrowheads="1"/>
          </p:cNvSpPr>
          <p:nvPr/>
        </p:nvSpPr>
        <p:spPr bwMode="auto">
          <a:xfrm>
            <a:off x="6781800" y="51054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7" name="Oval 120"/>
          <p:cNvSpPr>
            <a:spLocks noChangeArrowheads="1"/>
          </p:cNvSpPr>
          <p:nvPr/>
        </p:nvSpPr>
        <p:spPr bwMode="auto">
          <a:xfrm>
            <a:off x="6324600" y="50292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8" name="Oval 121"/>
          <p:cNvSpPr>
            <a:spLocks noChangeArrowheads="1"/>
          </p:cNvSpPr>
          <p:nvPr/>
        </p:nvSpPr>
        <p:spPr bwMode="auto">
          <a:xfrm>
            <a:off x="6400800" y="43434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9" name="Oval 122"/>
          <p:cNvSpPr>
            <a:spLocks noChangeArrowheads="1"/>
          </p:cNvSpPr>
          <p:nvPr/>
        </p:nvSpPr>
        <p:spPr bwMode="auto">
          <a:xfrm>
            <a:off x="6019800" y="50292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0" name="Oval 123"/>
          <p:cNvSpPr>
            <a:spLocks noChangeArrowheads="1"/>
          </p:cNvSpPr>
          <p:nvPr/>
        </p:nvSpPr>
        <p:spPr bwMode="auto">
          <a:xfrm>
            <a:off x="6858000" y="3048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1" name="Oval 124"/>
          <p:cNvSpPr>
            <a:spLocks noChangeArrowheads="1"/>
          </p:cNvSpPr>
          <p:nvPr/>
        </p:nvSpPr>
        <p:spPr bwMode="auto">
          <a:xfrm>
            <a:off x="6477000" y="4953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2" name="Oval 125"/>
          <p:cNvSpPr>
            <a:spLocks noChangeArrowheads="1"/>
          </p:cNvSpPr>
          <p:nvPr/>
        </p:nvSpPr>
        <p:spPr bwMode="auto">
          <a:xfrm>
            <a:off x="6553200" y="3048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" name="Oval 126"/>
          <p:cNvSpPr>
            <a:spLocks noChangeArrowheads="1"/>
          </p:cNvSpPr>
          <p:nvPr/>
        </p:nvSpPr>
        <p:spPr bwMode="auto">
          <a:xfrm rot="16200000">
            <a:off x="7542213" y="41132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4" name="Oval 127"/>
          <p:cNvSpPr>
            <a:spLocks noChangeArrowheads="1"/>
          </p:cNvSpPr>
          <p:nvPr/>
        </p:nvSpPr>
        <p:spPr bwMode="auto">
          <a:xfrm rot="16200000">
            <a:off x="7694613" y="39608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" name="Oval 128"/>
          <p:cNvSpPr>
            <a:spLocks noChangeArrowheads="1"/>
          </p:cNvSpPr>
          <p:nvPr/>
        </p:nvSpPr>
        <p:spPr bwMode="auto">
          <a:xfrm rot="16200000">
            <a:off x="7847013" y="38084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" name="Oval 129"/>
          <p:cNvSpPr>
            <a:spLocks noChangeArrowheads="1"/>
          </p:cNvSpPr>
          <p:nvPr/>
        </p:nvSpPr>
        <p:spPr bwMode="auto">
          <a:xfrm rot="16200000">
            <a:off x="8075613" y="42656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7" name="Oval 130"/>
          <p:cNvSpPr>
            <a:spLocks noChangeArrowheads="1"/>
          </p:cNvSpPr>
          <p:nvPr/>
        </p:nvSpPr>
        <p:spPr bwMode="auto">
          <a:xfrm rot="16200000">
            <a:off x="7618413" y="44180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8" name="Oval 131"/>
          <p:cNvSpPr>
            <a:spLocks noChangeArrowheads="1"/>
          </p:cNvSpPr>
          <p:nvPr/>
        </p:nvSpPr>
        <p:spPr bwMode="auto">
          <a:xfrm rot="16200000">
            <a:off x="7847013" y="47228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9" name="Oval 132"/>
          <p:cNvSpPr>
            <a:spLocks noChangeArrowheads="1"/>
          </p:cNvSpPr>
          <p:nvPr/>
        </p:nvSpPr>
        <p:spPr bwMode="auto">
          <a:xfrm rot="16200000">
            <a:off x="6932613" y="43418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0" name="Oval 133"/>
          <p:cNvSpPr>
            <a:spLocks noChangeArrowheads="1"/>
          </p:cNvSpPr>
          <p:nvPr/>
        </p:nvSpPr>
        <p:spPr bwMode="auto">
          <a:xfrm rot="16200000">
            <a:off x="7618413" y="47228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1" name="Oval 134"/>
          <p:cNvSpPr>
            <a:spLocks noChangeArrowheads="1"/>
          </p:cNvSpPr>
          <p:nvPr/>
        </p:nvSpPr>
        <p:spPr bwMode="auto">
          <a:xfrm rot="16200000">
            <a:off x="7542213" y="42656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2" name="Oval 135"/>
          <p:cNvSpPr>
            <a:spLocks noChangeArrowheads="1"/>
          </p:cNvSpPr>
          <p:nvPr/>
        </p:nvSpPr>
        <p:spPr bwMode="auto">
          <a:xfrm rot="16200000">
            <a:off x="7313613" y="42656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" name="Oval 136"/>
          <p:cNvSpPr>
            <a:spLocks noChangeArrowheads="1"/>
          </p:cNvSpPr>
          <p:nvPr/>
        </p:nvSpPr>
        <p:spPr bwMode="auto">
          <a:xfrm rot="16200000">
            <a:off x="6096000" y="2971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4" name="Oval 137"/>
          <p:cNvSpPr>
            <a:spLocks noChangeArrowheads="1"/>
          </p:cNvSpPr>
          <p:nvPr/>
        </p:nvSpPr>
        <p:spPr bwMode="auto">
          <a:xfrm rot="16200000">
            <a:off x="6248400" y="2971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5" name="Oval 138"/>
          <p:cNvSpPr>
            <a:spLocks noChangeArrowheads="1"/>
          </p:cNvSpPr>
          <p:nvPr/>
        </p:nvSpPr>
        <p:spPr bwMode="auto">
          <a:xfrm rot="16200000">
            <a:off x="7694613" y="39608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6" name="Oval 139"/>
          <p:cNvSpPr>
            <a:spLocks noChangeArrowheads="1"/>
          </p:cNvSpPr>
          <p:nvPr/>
        </p:nvSpPr>
        <p:spPr bwMode="auto">
          <a:xfrm rot="16200000">
            <a:off x="7847013" y="38084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7" name="Oval 140"/>
          <p:cNvSpPr>
            <a:spLocks noChangeArrowheads="1"/>
          </p:cNvSpPr>
          <p:nvPr/>
        </p:nvSpPr>
        <p:spPr bwMode="auto">
          <a:xfrm rot="16200000">
            <a:off x="7770813" y="42656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8" name="Oval 141"/>
          <p:cNvSpPr>
            <a:spLocks noChangeArrowheads="1"/>
          </p:cNvSpPr>
          <p:nvPr/>
        </p:nvSpPr>
        <p:spPr bwMode="auto">
          <a:xfrm rot="16200000">
            <a:off x="7085013" y="41894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" name="Oval 142"/>
          <p:cNvSpPr>
            <a:spLocks noChangeArrowheads="1"/>
          </p:cNvSpPr>
          <p:nvPr/>
        </p:nvSpPr>
        <p:spPr bwMode="auto">
          <a:xfrm rot="16200000">
            <a:off x="7770813" y="45704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0" name="Oval 143"/>
          <p:cNvSpPr>
            <a:spLocks noChangeArrowheads="1"/>
          </p:cNvSpPr>
          <p:nvPr/>
        </p:nvSpPr>
        <p:spPr bwMode="auto">
          <a:xfrm rot="16200000">
            <a:off x="7694613" y="41132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1" name="Oval 144"/>
          <p:cNvSpPr>
            <a:spLocks noChangeArrowheads="1"/>
          </p:cNvSpPr>
          <p:nvPr/>
        </p:nvSpPr>
        <p:spPr bwMode="auto">
          <a:xfrm rot="16200000">
            <a:off x="7466013" y="41132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" name="Oval 145"/>
          <p:cNvSpPr>
            <a:spLocks noChangeArrowheads="1"/>
          </p:cNvSpPr>
          <p:nvPr/>
        </p:nvSpPr>
        <p:spPr bwMode="auto">
          <a:xfrm rot="16200000">
            <a:off x="7239000" y="28956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" name="Oval 146"/>
          <p:cNvSpPr>
            <a:spLocks noChangeArrowheads="1"/>
          </p:cNvSpPr>
          <p:nvPr/>
        </p:nvSpPr>
        <p:spPr bwMode="auto">
          <a:xfrm rot="16200000">
            <a:off x="5943600" y="3048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" name="Oval 147"/>
          <p:cNvSpPr>
            <a:spLocks noChangeArrowheads="1"/>
          </p:cNvSpPr>
          <p:nvPr/>
        </p:nvSpPr>
        <p:spPr bwMode="auto">
          <a:xfrm rot="16200000">
            <a:off x="6172200" y="3352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5" name="Oval 148"/>
          <p:cNvSpPr>
            <a:spLocks noChangeArrowheads="1"/>
          </p:cNvSpPr>
          <p:nvPr/>
        </p:nvSpPr>
        <p:spPr bwMode="auto">
          <a:xfrm rot="16200000">
            <a:off x="5943600" y="3352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6" name="Oval 149"/>
          <p:cNvSpPr>
            <a:spLocks noChangeArrowheads="1"/>
          </p:cNvSpPr>
          <p:nvPr/>
        </p:nvSpPr>
        <p:spPr bwMode="auto">
          <a:xfrm rot="16200000">
            <a:off x="6705600" y="28956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7" name="Oval 150"/>
          <p:cNvSpPr>
            <a:spLocks noChangeArrowheads="1"/>
          </p:cNvSpPr>
          <p:nvPr/>
        </p:nvSpPr>
        <p:spPr bwMode="auto">
          <a:xfrm rot="16200000">
            <a:off x="6477000" y="28956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8" name="Oval 151"/>
          <p:cNvSpPr>
            <a:spLocks noChangeArrowheads="1"/>
          </p:cNvSpPr>
          <p:nvPr/>
        </p:nvSpPr>
        <p:spPr bwMode="auto">
          <a:xfrm rot="16200000">
            <a:off x="6934200" y="28956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" name="Oval 152"/>
          <p:cNvSpPr>
            <a:spLocks noChangeArrowheads="1"/>
          </p:cNvSpPr>
          <p:nvPr/>
        </p:nvSpPr>
        <p:spPr bwMode="auto">
          <a:xfrm rot="16200000">
            <a:off x="6096000" y="32004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0" name="Oval 153"/>
          <p:cNvSpPr>
            <a:spLocks noChangeArrowheads="1"/>
          </p:cNvSpPr>
          <p:nvPr/>
        </p:nvSpPr>
        <p:spPr bwMode="auto">
          <a:xfrm>
            <a:off x="6781800" y="47244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1" name="Oval 154"/>
          <p:cNvSpPr>
            <a:spLocks noChangeArrowheads="1"/>
          </p:cNvSpPr>
          <p:nvPr/>
        </p:nvSpPr>
        <p:spPr bwMode="auto">
          <a:xfrm>
            <a:off x="6477000" y="47244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2" name="Oval 155"/>
          <p:cNvSpPr>
            <a:spLocks noChangeArrowheads="1"/>
          </p:cNvSpPr>
          <p:nvPr/>
        </p:nvSpPr>
        <p:spPr bwMode="auto">
          <a:xfrm rot="16200000">
            <a:off x="7237413" y="36560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3" name="Oval 156"/>
          <p:cNvSpPr>
            <a:spLocks noChangeArrowheads="1"/>
          </p:cNvSpPr>
          <p:nvPr/>
        </p:nvSpPr>
        <p:spPr bwMode="auto">
          <a:xfrm rot="16200000">
            <a:off x="7313613" y="39608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" name="Oval 157"/>
          <p:cNvSpPr>
            <a:spLocks noChangeArrowheads="1"/>
          </p:cNvSpPr>
          <p:nvPr/>
        </p:nvSpPr>
        <p:spPr bwMode="auto">
          <a:xfrm rot="16200000">
            <a:off x="7466013" y="38084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38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学习方法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半监督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Group 4"/>
          <p:cNvGrpSpPr>
            <a:grpSpLocks/>
          </p:cNvGrpSpPr>
          <p:nvPr/>
        </p:nvGrpSpPr>
        <p:grpSpPr bwMode="auto">
          <a:xfrm>
            <a:off x="5863857" y="2819400"/>
            <a:ext cx="3581400" cy="2643188"/>
            <a:chOff x="1200" y="1392"/>
            <a:chExt cx="3216" cy="1920"/>
          </a:xfrm>
        </p:grpSpPr>
        <p:sp>
          <p:nvSpPr>
            <p:cNvPr id="20" name="Line 5"/>
            <p:cNvSpPr>
              <a:spLocks noChangeShapeType="1"/>
            </p:cNvSpPr>
            <p:nvPr/>
          </p:nvSpPr>
          <p:spPr bwMode="auto">
            <a:xfrm flipV="1">
              <a:off x="1200" y="1392"/>
              <a:ext cx="0" cy="19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Line 6"/>
            <p:cNvSpPr>
              <a:spLocks noChangeShapeType="1"/>
            </p:cNvSpPr>
            <p:nvPr/>
          </p:nvSpPr>
          <p:spPr bwMode="auto">
            <a:xfrm>
              <a:off x="1200" y="3312"/>
              <a:ext cx="32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2" name="Oval 7"/>
          <p:cNvSpPr>
            <a:spLocks noChangeArrowheads="1"/>
          </p:cNvSpPr>
          <p:nvPr/>
        </p:nvSpPr>
        <p:spPr bwMode="auto">
          <a:xfrm>
            <a:off x="7387857" y="510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Oval 8"/>
          <p:cNvSpPr>
            <a:spLocks noChangeArrowheads="1"/>
          </p:cNvSpPr>
          <p:nvPr/>
        </p:nvSpPr>
        <p:spPr bwMode="auto">
          <a:xfrm>
            <a:off x="8683257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Oval 9"/>
          <p:cNvSpPr>
            <a:spLocks noChangeArrowheads="1"/>
          </p:cNvSpPr>
          <p:nvPr/>
        </p:nvSpPr>
        <p:spPr bwMode="auto">
          <a:xfrm>
            <a:off x="7387857" y="510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Oval 10"/>
          <p:cNvSpPr>
            <a:spLocks noChangeArrowheads="1"/>
          </p:cNvSpPr>
          <p:nvPr/>
        </p:nvSpPr>
        <p:spPr bwMode="auto">
          <a:xfrm>
            <a:off x="7159257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Oval 11"/>
          <p:cNvSpPr>
            <a:spLocks noChangeArrowheads="1"/>
          </p:cNvSpPr>
          <p:nvPr/>
        </p:nvSpPr>
        <p:spPr bwMode="auto">
          <a:xfrm rot="16200000">
            <a:off x="8681670" y="42656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Oval 12"/>
          <p:cNvSpPr>
            <a:spLocks noChangeArrowheads="1"/>
          </p:cNvSpPr>
          <p:nvPr/>
        </p:nvSpPr>
        <p:spPr bwMode="auto">
          <a:xfrm rot="16200000">
            <a:off x="8224470" y="44180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 rot="16200000">
            <a:off x="8453070" y="47228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Oval 14"/>
          <p:cNvSpPr>
            <a:spLocks noChangeArrowheads="1"/>
          </p:cNvSpPr>
          <p:nvPr/>
        </p:nvSpPr>
        <p:spPr bwMode="auto">
          <a:xfrm rot="16200000">
            <a:off x="8224470" y="47228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Oval 15"/>
          <p:cNvSpPr>
            <a:spLocks noChangeArrowheads="1"/>
          </p:cNvSpPr>
          <p:nvPr/>
        </p:nvSpPr>
        <p:spPr bwMode="auto">
          <a:xfrm rot="16200000">
            <a:off x="6854457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Oval 16"/>
          <p:cNvSpPr>
            <a:spLocks noChangeArrowheads="1"/>
          </p:cNvSpPr>
          <p:nvPr/>
        </p:nvSpPr>
        <p:spPr bwMode="auto">
          <a:xfrm rot="16200000">
            <a:off x="8376870" y="45704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Oval 17"/>
          <p:cNvSpPr>
            <a:spLocks noChangeArrowheads="1"/>
          </p:cNvSpPr>
          <p:nvPr/>
        </p:nvSpPr>
        <p:spPr bwMode="auto">
          <a:xfrm rot="16200000">
            <a:off x="7845057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Oval 18"/>
          <p:cNvSpPr>
            <a:spLocks noChangeArrowheads="1"/>
          </p:cNvSpPr>
          <p:nvPr/>
        </p:nvSpPr>
        <p:spPr bwMode="auto">
          <a:xfrm rot="16200000">
            <a:off x="6778257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Oval 19"/>
          <p:cNvSpPr>
            <a:spLocks noChangeArrowheads="1"/>
          </p:cNvSpPr>
          <p:nvPr/>
        </p:nvSpPr>
        <p:spPr bwMode="auto">
          <a:xfrm rot="16200000">
            <a:off x="6549657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Oval 20"/>
          <p:cNvSpPr>
            <a:spLocks noChangeArrowheads="1"/>
          </p:cNvSpPr>
          <p:nvPr/>
        </p:nvSpPr>
        <p:spPr bwMode="auto">
          <a:xfrm>
            <a:off x="7387857" y="510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Oval 21"/>
          <p:cNvSpPr>
            <a:spLocks noChangeArrowheads="1"/>
          </p:cNvSpPr>
          <p:nvPr/>
        </p:nvSpPr>
        <p:spPr bwMode="auto">
          <a:xfrm>
            <a:off x="8683257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Oval 22"/>
          <p:cNvSpPr>
            <a:spLocks noChangeArrowheads="1"/>
          </p:cNvSpPr>
          <p:nvPr/>
        </p:nvSpPr>
        <p:spPr bwMode="auto">
          <a:xfrm>
            <a:off x="7387857" y="510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Oval 23"/>
          <p:cNvSpPr>
            <a:spLocks noChangeArrowheads="1"/>
          </p:cNvSpPr>
          <p:nvPr/>
        </p:nvSpPr>
        <p:spPr bwMode="auto">
          <a:xfrm>
            <a:off x="7159257" y="30480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Oval 24"/>
          <p:cNvSpPr>
            <a:spLocks noChangeArrowheads="1"/>
          </p:cNvSpPr>
          <p:nvPr/>
        </p:nvSpPr>
        <p:spPr bwMode="auto">
          <a:xfrm rot="16200000">
            <a:off x="8681670" y="42656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Oval 25"/>
          <p:cNvSpPr>
            <a:spLocks noChangeArrowheads="1"/>
          </p:cNvSpPr>
          <p:nvPr/>
        </p:nvSpPr>
        <p:spPr bwMode="auto">
          <a:xfrm rot="16200000">
            <a:off x="8224470" y="44180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Oval 26"/>
          <p:cNvSpPr>
            <a:spLocks noChangeArrowheads="1"/>
          </p:cNvSpPr>
          <p:nvPr/>
        </p:nvSpPr>
        <p:spPr bwMode="auto">
          <a:xfrm rot="16200000">
            <a:off x="8453070" y="47228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Oval 27"/>
          <p:cNvSpPr>
            <a:spLocks noChangeArrowheads="1"/>
          </p:cNvSpPr>
          <p:nvPr/>
        </p:nvSpPr>
        <p:spPr bwMode="auto">
          <a:xfrm rot="16200000">
            <a:off x="8224470" y="47228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Oval 28"/>
          <p:cNvSpPr>
            <a:spLocks noChangeArrowheads="1"/>
          </p:cNvSpPr>
          <p:nvPr/>
        </p:nvSpPr>
        <p:spPr bwMode="auto">
          <a:xfrm rot="16200000">
            <a:off x="6854457" y="2971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Oval 29"/>
          <p:cNvSpPr>
            <a:spLocks noChangeArrowheads="1"/>
          </p:cNvSpPr>
          <p:nvPr/>
        </p:nvSpPr>
        <p:spPr bwMode="auto">
          <a:xfrm rot="16200000">
            <a:off x="8376870" y="45704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Oval 30"/>
          <p:cNvSpPr>
            <a:spLocks noChangeArrowheads="1"/>
          </p:cNvSpPr>
          <p:nvPr/>
        </p:nvSpPr>
        <p:spPr bwMode="auto">
          <a:xfrm rot="16200000">
            <a:off x="7845057" y="28956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Oval 31"/>
          <p:cNvSpPr>
            <a:spLocks noChangeArrowheads="1"/>
          </p:cNvSpPr>
          <p:nvPr/>
        </p:nvSpPr>
        <p:spPr bwMode="auto">
          <a:xfrm rot="16200000">
            <a:off x="6778257" y="3352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Oval 32"/>
          <p:cNvSpPr>
            <a:spLocks noChangeArrowheads="1"/>
          </p:cNvSpPr>
          <p:nvPr/>
        </p:nvSpPr>
        <p:spPr bwMode="auto">
          <a:xfrm rot="16200000">
            <a:off x="6549657" y="3352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Line 33"/>
          <p:cNvSpPr>
            <a:spLocks noChangeShapeType="1"/>
          </p:cNvSpPr>
          <p:nvPr/>
        </p:nvSpPr>
        <p:spPr bwMode="auto">
          <a:xfrm flipV="1">
            <a:off x="5559057" y="2692400"/>
            <a:ext cx="34290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" name="Rectangle 34"/>
          <p:cNvSpPr>
            <a:spLocks noChangeArrowheads="1"/>
          </p:cNvSpPr>
          <p:nvPr/>
        </p:nvSpPr>
        <p:spPr bwMode="auto">
          <a:xfrm rot="19876124">
            <a:off x="5870207" y="3330575"/>
            <a:ext cx="2743200" cy="611188"/>
          </a:xfrm>
          <a:prstGeom prst="rect">
            <a:avLst/>
          </a:prstGeom>
          <a:solidFill>
            <a:srgbClr val="00FF0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0" name="Group 35"/>
          <p:cNvGrpSpPr>
            <a:grpSpLocks/>
          </p:cNvGrpSpPr>
          <p:nvPr/>
        </p:nvGrpSpPr>
        <p:grpSpPr bwMode="auto">
          <a:xfrm>
            <a:off x="5863857" y="2819400"/>
            <a:ext cx="3581400" cy="2643188"/>
            <a:chOff x="1200" y="1392"/>
            <a:chExt cx="3216" cy="1920"/>
          </a:xfrm>
        </p:grpSpPr>
        <p:sp>
          <p:nvSpPr>
            <p:cNvPr id="51" name="Line 36"/>
            <p:cNvSpPr>
              <a:spLocks noChangeShapeType="1"/>
            </p:cNvSpPr>
            <p:nvPr/>
          </p:nvSpPr>
          <p:spPr bwMode="auto">
            <a:xfrm flipV="1">
              <a:off x="1200" y="1392"/>
              <a:ext cx="0" cy="19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" name="Line 37"/>
            <p:cNvSpPr>
              <a:spLocks noChangeShapeType="1"/>
            </p:cNvSpPr>
            <p:nvPr/>
          </p:nvSpPr>
          <p:spPr bwMode="auto">
            <a:xfrm>
              <a:off x="1200" y="3312"/>
              <a:ext cx="32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53" name="Oval 38"/>
          <p:cNvSpPr>
            <a:spLocks noChangeArrowheads="1"/>
          </p:cNvSpPr>
          <p:nvPr/>
        </p:nvSpPr>
        <p:spPr bwMode="auto">
          <a:xfrm>
            <a:off x="8302257" y="3352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Oval 39"/>
          <p:cNvSpPr>
            <a:spLocks noChangeArrowheads="1"/>
          </p:cNvSpPr>
          <p:nvPr/>
        </p:nvSpPr>
        <p:spPr bwMode="auto">
          <a:xfrm>
            <a:off x="8454657" y="35052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Oval 40"/>
          <p:cNvSpPr>
            <a:spLocks noChangeArrowheads="1"/>
          </p:cNvSpPr>
          <p:nvPr/>
        </p:nvSpPr>
        <p:spPr bwMode="auto">
          <a:xfrm>
            <a:off x="8683257" y="3429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Oval 41"/>
          <p:cNvSpPr>
            <a:spLocks noChangeArrowheads="1"/>
          </p:cNvSpPr>
          <p:nvPr/>
        </p:nvSpPr>
        <p:spPr bwMode="auto">
          <a:xfrm>
            <a:off x="8302257" y="3352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Oval 42"/>
          <p:cNvSpPr>
            <a:spLocks noChangeArrowheads="1"/>
          </p:cNvSpPr>
          <p:nvPr/>
        </p:nvSpPr>
        <p:spPr bwMode="auto">
          <a:xfrm>
            <a:off x="8454657" y="35052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Oval 43"/>
          <p:cNvSpPr>
            <a:spLocks noChangeArrowheads="1"/>
          </p:cNvSpPr>
          <p:nvPr/>
        </p:nvSpPr>
        <p:spPr bwMode="auto">
          <a:xfrm>
            <a:off x="8759457" y="31242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Oval 44"/>
          <p:cNvSpPr>
            <a:spLocks noChangeArrowheads="1"/>
          </p:cNvSpPr>
          <p:nvPr/>
        </p:nvSpPr>
        <p:spPr bwMode="auto">
          <a:xfrm>
            <a:off x="7083057" y="48006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Oval 45"/>
          <p:cNvSpPr>
            <a:spLocks noChangeArrowheads="1"/>
          </p:cNvSpPr>
          <p:nvPr/>
        </p:nvSpPr>
        <p:spPr bwMode="auto">
          <a:xfrm>
            <a:off x="7235457" y="4953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" name="Oval 46"/>
          <p:cNvSpPr>
            <a:spLocks noChangeArrowheads="1"/>
          </p:cNvSpPr>
          <p:nvPr/>
        </p:nvSpPr>
        <p:spPr bwMode="auto">
          <a:xfrm>
            <a:off x="7387857" y="51054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Oval 47"/>
          <p:cNvSpPr>
            <a:spLocks noChangeArrowheads="1"/>
          </p:cNvSpPr>
          <p:nvPr/>
        </p:nvSpPr>
        <p:spPr bwMode="auto">
          <a:xfrm>
            <a:off x="6930657" y="5334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" name="Oval 48"/>
          <p:cNvSpPr>
            <a:spLocks noChangeArrowheads="1"/>
          </p:cNvSpPr>
          <p:nvPr/>
        </p:nvSpPr>
        <p:spPr bwMode="auto">
          <a:xfrm>
            <a:off x="6778257" y="4876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Oval 49"/>
          <p:cNvSpPr>
            <a:spLocks noChangeArrowheads="1"/>
          </p:cNvSpPr>
          <p:nvPr/>
        </p:nvSpPr>
        <p:spPr bwMode="auto">
          <a:xfrm>
            <a:off x="6473457" y="51054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" name="Oval 50"/>
          <p:cNvSpPr>
            <a:spLocks noChangeArrowheads="1"/>
          </p:cNvSpPr>
          <p:nvPr/>
        </p:nvSpPr>
        <p:spPr bwMode="auto">
          <a:xfrm>
            <a:off x="6854457" y="4191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" name="Oval 51"/>
          <p:cNvSpPr>
            <a:spLocks noChangeArrowheads="1"/>
          </p:cNvSpPr>
          <p:nvPr/>
        </p:nvSpPr>
        <p:spPr bwMode="auto">
          <a:xfrm>
            <a:off x="6473457" y="4876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Oval 52"/>
          <p:cNvSpPr>
            <a:spLocks noChangeArrowheads="1"/>
          </p:cNvSpPr>
          <p:nvPr/>
        </p:nvSpPr>
        <p:spPr bwMode="auto">
          <a:xfrm>
            <a:off x="7540257" y="4495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" name="Oval 53"/>
          <p:cNvSpPr>
            <a:spLocks noChangeArrowheads="1"/>
          </p:cNvSpPr>
          <p:nvPr/>
        </p:nvSpPr>
        <p:spPr bwMode="auto">
          <a:xfrm>
            <a:off x="7235457" y="4572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" name="Oval 54"/>
          <p:cNvSpPr>
            <a:spLocks noChangeArrowheads="1"/>
          </p:cNvSpPr>
          <p:nvPr/>
        </p:nvSpPr>
        <p:spPr bwMode="auto">
          <a:xfrm>
            <a:off x="6930657" y="48006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" name="Oval 55"/>
          <p:cNvSpPr>
            <a:spLocks noChangeArrowheads="1"/>
          </p:cNvSpPr>
          <p:nvPr/>
        </p:nvSpPr>
        <p:spPr bwMode="auto">
          <a:xfrm>
            <a:off x="6930657" y="4572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" name="Oval 56"/>
          <p:cNvSpPr>
            <a:spLocks noChangeArrowheads="1"/>
          </p:cNvSpPr>
          <p:nvPr/>
        </p:nvSpPr>
        <p:spPr bwMode="auto">
          <a:xfrm>
            <a:off x="8683257" y="3810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" name="Oval 57"/>
          <p:cNvSpPr>
            <a:spLocks noChangeArrowheads="1"/>
          </p:cNvSpPr>
          <p:nvPr/>
        </p:nvSpPr>
        <p:spPr bwMode="auto">
          <a:xfrm>
            <a:off x="8683257" y="39624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" name="Oval 58"/>
          <p:cNvSpPr>
            <a:spLocks noChangeArrowheads="1"/>
          </p:cNvSpPr>
          <p:nvPr/>
        </p:nvSpPr>
        <p:spPr bwMode="auto">
          <a:xfrm>
            <a:off x="7235457" y="4953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" name="Oval 59"/>
          <p:cNvSpPr>
            <a:spLocks noChangeArrowheads="1"/>
          </p:cNvSpPr>
          <p:nvPr/>
        </p:nvSpPr>
        <p:spPr bwMode="auto">
          <a:xfrm>
            <a:off x="7387857" y="51054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" name="Oval 60"/>
          <p:cNvSpPr>
            <a:spLocks noChangeArrowheads="1"/>
          </p:cNvSpPr>
          <p:nvPr/>
        </p:nvSpPr>
        <p:spPr bwMode="auto">
          <a:xfrm>
            <a:off x="6930657" y="50292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" name="Oval 61"/>
          <p:cNvSpPr>
            <a:spLocks noChangeArrowheads="1"/>
          </p:cNvSpPr>
          <p:nvPr/>
        </p:nvSpPr>
        <p:spPr bwMode="auto">
          <a:xfrm>
            <a:off x="7006857" y="43434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" name="Oval 62"/>
          <p:cNvSpPr>
            <a:spLocks noChangeArrowheads="1"/>
          </p:cNvSpPr>
          <p:nvPr/>
        </p:nvSpPr>
        <p:spPr bwMode="auto">
          <a:xfrm>
            <a:off x="6625857" y="50292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" name="Oval 63"/>
          <p:cNvSpPr>
            <a:spLocks noChangeArrowheads="1"/>
          </p:cNvSpPr>
          <p:nvPr/>
        </p:nvSpPr>
        <p:spPr bwMode="auto">
          <a:xfrm>
            <a:off x="7464057" y="3048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" name="Oval 64"/>
          <p:cNvSpPr>
            <a:spLocks noChangeArrowheads="1"/>
          </p:cNvSpPr>
          <p:nvPr/>
        </p:nvSpPr>
        <p:spPr bwMode="auto">
          <a:xfrm>
            <a:off x="7083057" y="4953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" name="Oval 65"/>
          <p:cNvSpPr>
            <a:spLocks noChangeArrowheads="1"/>
          </p:cNvSpPr>
          <p:nvPr/>
        </p:nvSpPr>
        <p:spPr bwMode="auto">
          <a:xfrm>
            <a:off x="7159257" y="3048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" name="Oval 66"/>
          <p:cNvSpPr>
            <a:spLocks noChangeArrowheads="1"/>
          </p:cNvSpPr>
          <p:nvPr/>
        </p:nvSpPr>
        <p:spPr bwMode="auto">
          <a:xfrm rot="16200000">
            <a:off x="8148270" y="41132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" name="Oval 67"/>
          <p:cNvSpPr>
            <a:spLocks noChangeArrowheads="1"/>
          </p:cNvSpPr>
          <p:nvPr/>
        </p:nvSpPr>
        <p:spPr bwMode="auto">
          <a:xfrm rot="16200000">
            <a:off x="8300670" y="39608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" name="Oval 68"/>
          <p:cNvSpPr>
            <a:spLocks noChangeArrowheads="1"/>
          </p:cNvSpPr>
          <p:nvPr/>
        </p:nvSpPr>
        <p:spPr bwMode="auto">
          <a:xfrm rot="16200000">
            <a:off x="8453070" y="38084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" name="Oval 69"/>
          <p:cNvSpPr>
            <a:spLocks noChangeArrowheads="1"/>
          </p:cNvSpPr>
          <p:nvPr/>
        </p:nvSpPr>
        <p:spPr bwMode="auto">
          <a:xfrm rot="16200000">
            <a:off x="8681670" y="42656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" name="Oval 70"/>
          <p:cNvSpPr>
            <a:spLocks noChangeArrowheads="1"/>
          </p:cNvSpPr>
          <p:nvPr/>
        </p:nvSpPr>
        <p:spPr bwMode="auto">
          <a:xfrm rot="16200000">
            <a:off x="8224470" y="44180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" name="Oval 71"/>
          <p:cNvSpPr>
            <a:spLocks noChangeArrowheads="1"/>
          </p:cNvSpPr>
          <p:nvPr/>
        </p:nvSpPr>
        <p:spPr bwMode="auto">
          <a:xfrm rot="16200000">
            <a:off x="8453070" y="47228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7" name="Oval 72"/>
          <p:cNvSpPr>
            <a:spLocks noChangeArrowheads="1"/>
          </p:cNvSpPr>
          <p:nvPr/>
        </p:nvSpPr>
        <p:spPr bwMode="auto">
          <a:xfrm rot="16200000">
            <a:off x="7538670" y="43418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" name="Oval 73"/>
          <p:cNvSpPr>
            <a:spLocks noChangeArrowheads="1"/>
          </p:cNvSpPr>
          <p:nvPr/>
        </p:nvSpPr>
        <p:spPr bwMode="auto">
          <a:xfrm rot="16200000">
            <a:off x="8224470" y="47228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" name="Oval 74"/>
          <p:cNvSpPr>
            <a:spLocks noChangeArrowheads="1"/>
          </p:cNvSpPr>
          <p:nvPr/>
        </p:nvSpPr>
        <p:spPr bwMode="auto">
          <a:xfrm rot="16200000">
            <a:off x="8148270" y="42656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" name="Oval 75"/>
          <p:cNvSpPr>
            <a:spLocks noChangeArrowheads="1"/>
          </p:cNvSpPr>
          <p:nvPr/>
        </p:nvSpPr>
        <p:spPr bwMode="auto">
          <a:xfrm rot="16200000">
            <a:off x="7919670" y="42656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" name="Oval 76"/>
          <p:cNvSpPr>
            <a:spLocks noChangeArrowheads="1"/>
          </p:cNvSpPr>
          <p:nvPr/>
        </p:nvSpPr>
        <p:spPr bwMode="auto">
          <a:xfrm rot="16200000">
            <a:off x="6702057" y="2971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" name="Oval 77"/>
          <p:cNvSpPr>
            <a:spLocks noChangeArrowheads="1"/>
          </p:cNvSpPr>
          <p:nvPr/>
        </p:nvSpPr>
        <p:spPr bwMode="auto">
          <a:xfrm rot="16200000">
            <a:off x="6854457" y="2971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" name="Oval 78"/>
          <p:cNvSpPr>
            <a:spLocks noChangeArrowheads="1"/>
          </p:cNvSpPr>
          <p:nvPr/>
        </p:nvSpPr>
        <p:spPr bwMode="auto">
          <a:xfrm rot="16200000">
            <a:off x="8300670" y="39608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" name="Oval 79"/>
          <p:cNvSpPr>
            <a:spLocks noChangeArrowheads="1"/>
          </p:cNvSpPr>
          <p:nvPr/>
        </p:nvSpPr>
        <p:spPr bwMode="auto">
          <a:xfrm rot="16200000">
            <a:off x="8453070" y="38084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" name="Oval 80"/>
          <p:cNvSpPr>
            <a:spLocks noChangeArrowheads="1"/>
          </p:cNvSpPr>
          <p:nvPr/>
        </p:nvSpPr>
        <p:spPr bwMode="auto">
          <a:xfrm rot="16200000">
            <a:off x="8376870" y="42656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" name="Oval 81"/>
          <p:cNvSpPr>
            <a:spLocks noChangeArrowheads="1"/>
          </p:cNvSpPr>
          <p:nvPr/>
        </p:nvSpPr>
        <p:spPr bwMode="auto">
          <a:xfrm rot="16200000">
            <a:off x="7691070" y="41894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" name="Oval 82"/>
          <p:cNvSpPr>
            <a:spLocks noChangeArrowheads="1"/>
          </p:cNvSpPr>
          <p:nvPr/>
        </p:nvSpPr>
        <p:spPr bwMode="auto">
          <a:xfrm rot="16200000">
            <a:off x="8376870" y="45704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" name="Oval 83"/>
          <p:cNvSpPr>
            <a:spLocks noChangeArrowheads="1"/>
          </p:cNvSpPr>
          <p:nvPr/>
        </p:nvSpPr>
        <p:spPr bwMode="auto">
          <a:xfrm rot="16200000">
            <a:off x="8300670" y="41132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" name="Oval 84"/>
          <p:cNvSpPr>
            <a:spLocks noChangeArrowheads="1"/>
          </p:cNvSpPr>
          <p:nvPr/>
        </p:nvSpPr>
        <p:spPr bwMode="auto">
          <a:xfrm rot="16200000">
            <a:off x="8072070" y="41132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" name="Oval 85"/>
          <p:cNvSpPr>
            <a:spLocks noChangeArrowheads="1"/>
          </p:cNvSpPr>
          <p:nvPr/>
        </p:nvSpPr>
        <p:spPr bwMode="auto">
          <a:xfrm rot="16200000">
            <a:off x="7845057" y="28956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" name="Oval 86"/>
          <p:cNvSpPr>
            <a:spLocks noChangeArrowheads="1"/>
          </p:cNvSpPr>
          <p:nvPr/>
        </p:nvSpPr>
        <p:spPr bwMode="auto">
          <a:xfrm rot="16200000">
            <a:off x="6549657" y="3048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" name="Oval 87"/>
          <p:cNvSpPr>
            <a:spLocks noChangeArrowheads="1"/>
          </p:cNvSpPr>
          <p:nvPr/>
        </p:nvSpPr>
        <p:spPr bwMode="auto">
          <a:xfrm rot="16200000">
            <a:off x="6778257" y="3352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" name="Oval 88"/>
          <p:cNvSpPr>
            <a:spLocks noChangeArrowheads="1"/>
          </p:cNvSpPr>
          <p:nvPr/>
        </p:nvSpPr>
        <p:spPr bwMode="auto">
          <a:xfrm rot="16200000">
            <a:off x="6549657" y="3352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" name="Oval 89"/>
          <p:cNvSpPr>
            <a:spLocks noChangeArrowheads="1"/>
          </p:cNvSpPr>
          <p:nvPr/>
        </p:nvSpPr>
        <p:spPr bwMode="auto">
          <a:xfrm rot="16200000">
            <a:off x="7311657" y="28956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" name="Oval 90"/>
          <p:cNvSpPr>
            <a:spLocks noChangeArrowheads="1"/>
          </p:cNvSpPr>
          <p:nvPr/>
        </p:nvSpPr>
        <p:spPr bwMode="auto">
          <a:xfrm rot="16200000">
            <a:off x="7083057" y="28956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" name="Oval 91"/>
          <p:cNvSpPr>
            <a:spLocks noChangeArrowheads="1"/>
          </p:cNvSpPr>
          <p:nvPr/>
        </p:nvSpPr>
        <p:spPr bwMode="auto">
          <a:xfrm rot="16200000">
            <a:off x="7540257" y="28956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8" name="Oval 92"/>
          <p:cNvSpPr>
            <a:spLocks noChangeArrowheads="1"/>
          </p:cNvSpPr>
          <p:nvPr/>
        </p:nvSpPr>
        <p:spPr bwMode="auto">
          <a:xfrm rot="16200000">
            <a:off x="6702057" y="32004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" name="Oval 93"/>
          <p:cNvSpPr>
            <a:spLocks noChangeArrowheads="1"/>
          </p:cNvSpPr>
          <p:nvPr/>
        </p:nvSpPr>
        <p:spPr bwMode="auto">
          <a:xfrm>
            <a:off x="7387857" y="47244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" name="Oval 94"/>
          <p:cNvSpPr>
            <a:spLocks noChangeArrowheads="1"/>
          </p:cNvSpPr>
          <p:nvPr/>
        </p:nvSpPr>
        <p:spPr bwMode="auto">
          <a:xfrm>
            <a:off x="7083057" y="47244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" name="Oval 95"/>
          <p:cNvSpPr>
            <a:spLocks noChangeArrowheads="1"/>
          </p:cNvSpPr>
          <p:nvPr/>
        </p:nvSpPr>
        <p:spPr bwMode="auto">
          <a:xfrm rot="16200000">
            <a:off x="7843470" y="36560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" name="Oval 96"/>
          <p:cNvSpPr>
            <a:spLocks noChangeArrowheads="1"/>
          </p:cNvSpPr>
          <p:nvPr/>
        </p:nvSpPr>
        <p:spPr bwMode="auto">
          <a:xfrm rot="16200000">
            <a:off x="7919670" y="39608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" name="Oval 97"/>
          <p:cNvSpPr>
            <a:spLocks noChangeArrowheads="1"/>
          </p:cNvSpPr>
          <p:nvPr/>
        </p:nvSpPr>
        <p:spPr bwMode="auto">
          <a:xfrm rot="16200000">
            <a:off x="8072070" y="38084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" name="Oval 98"/>
          <p:cNvSpPr>
            <a:spLocks noChangeArrowheads="1"/>
          </p:cNvSpPr>
          <p:nvPr/>
        </p:nvSpPr>
        <p:spPr bwMode="auto">
          <a:xfrm>
            <a:off x="8302257" y="3352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" name="Oval 99"/>
          <p:cNvSpPr>
            <a:spLocks noChangeArrowheads="1"/>
          </p:cNvSpPr>
          <p:nvPr/>
        </p:nvSpPr>
        <p:spPr bwMode="auto">
          <a:xfrm>
            <a:off x="8454657" y="35052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" name="Oval 100"/>
          <p:cNvSpPr>
            <a:spLocks noChangeArrowheads="1"/>
          </p:cNvSpPr>
          <p:nvPr/>
        </p:nvSpPr>
        <p:spPr bwMode="auto">
          <a:xfrm>
            <a:off x="8683257" y="3429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" name="Oval 101"/>
          <p:cNvSpPr>
            <a:spLocks noChangeArrowheads="1"/>
          </p:cNvSpPr>
          <p:nvPr/>
        </p:nvSpPr>
        <p:spPr bwMode="auto">
          <a:xfrm>
            <a:off x="8302257" y="3352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" name="Oval 102"/>
          <p:cNvSpPr>
            <a:spLocks noChangeArrowheads="1"/>
          </p:cNvSpPr>
          <p:nvPr/>
        </p:nvSpPr>
        <p:spPr bwMode="auto">
          <a:xfrm>
            <a:off x="8454657" y="35052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" name="Oval 103"/>
          <p:cNvSpPr>
            <a:spLocks noChangeArrowheads="1"/>
          </p:cNvSpPr>
          <p:nvPr/>
        </p:nvSpPr>
        <p:spPr bwMode="auto">
          <a:xfrm>
            <a:off x="8759457" y="31242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" name="Oval 104"/>
          <p:cNvSpPr>
            <a:spLocks noChangeArrowheads="1"/>
          </p:cNvSpPr>
          <p:nvPr/>
        </p:nvSpPr>
        <p:spPr bwMode="auto">
          <a:xfrm>
            <a:off x="7083057" y="48006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" name="Oval 105"/>
          <p:cNvSpPr>
            <a:spLocks noChangeArrowheads="1"/>
          </p:cNvSpPr>
          <p:nvPr/>
        </p:nvSpPr>
        <p:spPr bwMode="auto">
          <a:xfrm>
            <a:off x="7235457" y="4953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" name="Oval 106"/>
          <p:cNvSpPr>
            <a:spLocks noChangeArrowheads="1"/>
          </p:cNvSpPr>
          <p:nvPr/>
        </p:nvSpPr>
        <p:spPr bwMode="auto">
          <a:xfrm>
            <a:off x="7387857" y="51054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" name="Oval 107"/>
          <p:cNvSpPr>
            <a:spLocks noChangeArrowheads="1"/>
          </p:cNvSpPr>
          <p:nvPr/>
        </p:nvSpPr>
        <p:spPr bwMode="auto">
          <a:xfrm>
            <a:off x="6930657" y="5334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" name="Oval 108"/>
          <p:cNvSpPr>
            <a:spLocks noChangeArrowheads="1"/>
          </p:cNvSpPr>
          <p:nvPr/>
        </p:nvSpPr>
        <p:spPr bwMode="auto">
          <a:xfrm>
            <a:off x="6778257" y="4876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" name="Oval 109"/>
          <p:cNvSpPr>
            <a:spLocks noChangeArrowheads="1"/>
          </p:cNvSpPr>
          <p:nvPr/>
        </p:nvSpPr>
        <p:spPr bwMode="auto">
          <a:xfrm>
            <a:off x="6473457" y="51054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" name="Oval 110"/>
          <p:cNvSpPr>
            <a:spLocks noChangeArrowheads="1"/>
          </p:cNvSpPr>
          <p:nvPr/>
        </p:nvSpPr>
        <p:spPr bwMode="auto">
          <a:xfrm>
            <a:off x="6854457" y="4191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7" name="Oval 111"/>
          <p:cNvSpPr>
            <a:spLocks noChangeArrowheads="1"/>
          </p:cNvSpPr>
          <p:nvPr/>
        </p:nvSpPr>
        <p:spPr bwMode="auto">
          <a:xfrm>
            <a:off x="6473457" y="4876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" name="Oval 112"/>
          <p:cNvSpPr>
            <a:spLocks noChangeArrowheads="1"/>
          </p:cNvSpPr>
          <p:nvPr/>
        </p:nvSpPr>
        <p:spPr bwMode="auto">
          <a:xfrm>
            <a:off x="7540257" y="4495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" name="Oval 113"/>
          <p:cNvSpPr>
            <a:spLocks noChangeArrowheads="1"/>
          </p:cNvSpPr>
          <p:nvPr/>
        </p:nvSpPr>
        <p:spPr bwMode="auto">
          <a:xfrm>
            <a:off x="7235457" y="4572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" name="Oval 114"/>
          <p:cNvSpPr>
            <a:spLocks noChangeArrowheads="1"/>
          </p:cNvSpPr>
          <p:nvPr/>
        </p:nvSpPr>
        <p:spPr bwMode="auto">
          <a:xfrm>
            <a:off x="6930657" y="48006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" name="Oval 115"/>
          <p:cNvSpPr>
            <a:spLocks noChangeArrowheads="1"/>
          </p:cNvSpPr>
          <p:nvPr/>
        </p:nvSpPr>
        <p:spPr bwMode="auto">
          <a:xfrm>
            <a:off x="6930657" y="4572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2" name="Oval 116"/>
          <p:cNvSpPr>
            <a:spLocks noChangeArrowheads="1"/>
          </p:cNvSpPr>
          <p:nvPr/>
        </p:nvSpPr>
        <p:spPr bwMode="auto">
          <a:xfrm>
            <a:off x="8683257" y="3810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" name="Oval 117"/>
          <p:cNvSpPr>
            <a:spLocks noChangeArrowheads="1"/>
          </p:cNvSpPr>
          <p:nvPr/>
        </p:nvSpPr>
        <p:spPr bwMode="auto">
          <a:xfrm>
            <a:off x="8683257" y="3962400"/>
            <a:ext cx="76200" cy="76200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4" name="Oval 118"/>
          <p:cNvSpPr>
            <a:spLocks noChangeArrowheads="1"/>
          </p:cNvSpPr>
          <p:nvPr/>
        </p:nvSpPr>
        <p:spPr bwMode="auto">
          <a:xfrm>
            <a:off x="7235457" y="4953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" name="Oval 119"/>
          <p:cNvSpPr>
            <a:spLocks noChangeArrowheads="1"/>
          </p:cNvSpPr>
          <p:nvPr/>
        </p:nvSpPr>
        <p:spPr bwMode="auto">
          <a:xfrm>
            <a:off x="7387857" y="5105400"/>
            <a:ext cx="76200" cy="76200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6" name="Oval 120"/>
          <p:cNvSpPr>
            <a:spLocks noChangeArrowheads="1"/>
          </p:cNvSpPr>
          <p:nvPr/>
        </p:nvSpPr>
        <p:spPr bwMode="auto">
          <a:xfrm>
            <a:off x="6930657" y="50292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7" name="Oval 121"/>
          <p:cNvSpPr>
            <a:spLocks noChangeArrowheads="1"/>
          </p:cNvSpPr>
          <p:nvPr/>
        </p:nvSpPr>
        <p:spPr bwMode="auto">
          <a:xfrm>
            <a:off x="7006857" y="43434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8" name="Oval 122"/>
          <p:cNvSpPr>
            <a:spLocks noChangeArrowheads="1"/>
          </p:cNvSpPr>
          <p:nvPr/>
        </p:nvSpPr>
        <p:spPr bwMode="auto">
          <a:xfrm>
            <a:off x="6625857" y="50292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9" name="Oval 123"/>
          <p:cNvSpPr>
            <a:spLocks noChangeArrowheads="1"/>
          </p:cNvSpPr>
          <p:nvPr/>
        </p:nvSpPr>
        <p:spPr bwMode="auto">
          <a:xfrm>
            <a:off x="7464057" y="3048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0" name="Oval 124"/>
          <p:cNvSpPr>
            <a:spLocks noChangeArrowheads="1"/>
          </p:cNvSpPr>
          <p:nvPr/>
        </p:nvSpPr>
        <p:spPr bwMode="auto">
          <a:xfrm>
            <a:off x="7083057" y="4953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1" name="Oval 125"/>
          <p:cNvSpPr>
            <a:spLocks noChangeArrowheads="1"/>
          </p:cNvSpPr>
          <p:nvPr/>
        </p:nvSpPr>
        <p:spPr bwMode="auto">
          <a:xfrm>
            <a:off x="7159257" y="3048000"/>
            <a:ext cx="76200" cy="76200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2" name="Oval 126"/>
          <p:cNvSpPr>
            <a:spLocks noChangeArrowheads="1"/>
          </p:cNvSpPr>
          <p:nvPr/>
        </p:nvSpPr>
        <p:spPr bwMode="auto">
          <a:xfrm rot="16200000">
            <a:off x="8148270" y="41132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" name="Oval 127"/>
          <p:cNvSpPr>
            <a:spLocks noChangeArrowheads="1"/>
          </p:cNvSpPr>
          <p:nvPr/>
        </p:nvSpPr>
        <p:spPr bwMode="auto">
          <a:xfrm rot="16200000">
            <a:off x="8300670" y="39608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4" name="Oval 128"/>
          <p:cNvSpPr>
            <a:spLocks noChangeArrowheads="1"/>
          </p:cNvSpPr>
          <p:nvPr/>
        </p:nvSpPr>
        <p:spPr bwMode="auto">
          <a:xfrm rot="16200000">
            <a:off x="8453070" y="38084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" name="Oval 129"/>
          <p:cNvSpPr>
            <a:spLocks noChangeArrowheads="1"/>
          </p:cNvSpPr>
          <p:nvPr/>
        </p:nvSpPr>
        <p:spPr bwMode="auto">
          <a:xfrm rot="16200000">
            <a:off x="8681670" y="4265613"/>
            <a:ext cx="76200" cy="76200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" name="Oval 130"/>
          <p:cNvSpPr>
            <a:spLocks noChangeArrowheads="1"/>
          </p:cNvSpPr>
          <p:nvPr/>
        </p:nvSpPr>
        <p:spPr bwMode="auto">
          <a:xfrm rot="16200000">
            <a:off x="8224470" y="4418013"/>
            <a:ext cx="76200" cy="76200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7" name="Oval 131"/>
          <p:cNvSpPr>
            <a:spLocks noChangeArrowheads="1"/>
          </p:cNvSpPr>
          <p:nvPr/>
        </p:nvSpPr>
        <p:spPr bwMode="auto">
          <a:xfrm rot="16200000">
            <a:off x="8453070" y="4722813"/>
            <a:ext cx="76200" cy="76200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8" name="Oval 132"/>
          <p:cNvSpPr>
            <a:spLocks noChangeArrowheads="1"/>
          </p:cNvSpPr>
          <p:nvPr/>
        </p:nvSpPr>
        <p:spPr bwMode="auto">
          <a:xfrm rot="16200000">
            <a:off x="7538670" y="43418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9" name="Oval 133"/>
          <p:cNvSpPr>
            <a:spLocks noChangeArrowheads="1"/>
          </p:cNvSpPr>
          <p:nvPr/>
        </p:nvSpPr>
        <p:spPr bwMode="auto">
          <a:xfrm rot="16200000">
            <a:off x="8224470" y="4722813"/>
            <a:ext cx="76200" cy="76200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0" name="Oval 134"/>
          <p:cNvSpPr>
            <a:spLocks noChangeArrowheads="1"/>
          </p:cNvSpPr>
          <p:nvPr/>
        </p:nvSpPr>
        <p:spPr bwMode="auto">
          <a:xfrm rot="16200000">
            <a:off x="8148270" y="42656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1" name="Oval 135"/>
          <p:cNvSpPr>
            <a:spLocks noChangeArrowheads="1"/>
          </p:cNvSpPr>
          <p:nvPr/>
        </p:nvSpPr>
        <p:spPr bwMode="auto">
          <a:xfrm rot="16200000">
            <a:off x="7919670" y="42656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2" name="Oval 136"/>
          <p:cNvSpPr>
            <a:spLocks noChangeArrowheads="1"/>
          </p:cNvSpPr>
          <p:nvPr/>
        </p:nvSpPr>
        <p:spPr bwMode="auto">
          <a:xfrm rot="16200000">
            <a:off x="6702057" y="29718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" name="Oval 137"/>
          <p:cNvSpPr>
            <a:spLocks noChangeArrowheads="1"/>
          </p:cNvSpPr>
          <p:nvPr/>
        </p:nvSpPr>
        <p:spPr bwMode="auto">
          <a:xfrm rot="16200000">
            <a:off x="6854457" y="2971800"/>
            <a:ext cx="76200" cy="76200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4" name="Oval 138"/>
          <p:cNvSpPr>
            <a:spLocks noChangeArrowheads="1"/>
          </p:cNvSpPr>
          <p:nvPr/>
        </p:nvSpPr>
        <p:spPr bwMode="auto">
          <a:xfrm rot="16200000">
            <a:off x="8300670" y="39608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5" name="Oval 139"/>
          <p:cNvSpPr>
            <a:spLocks noChangeArrowheads="1"/>
          </p:cNvSpPr>
          <p:nvPr/>
        </p:nvSpPr>
        <p:spPr bwMode="auto">
          <a:xfrm rot="16200000">
            <a:off x="8453070" y="38084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6" name="Oval 140"/>
          <p:cNvSpPr>
            <a:spLocks noChangeArrowheads="1"/>
          </p:cNvSpPr>
          <p:nvPr/>
        </p:nvSpPr>
        <p:spPr bwMode="auto">
          <a:xfrm rot="16200000">
            <a:off x="8376870" y="42656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7" name="Oval 141"/>
          <p:cNvSpPr>
            <a:spLocks noChangeArrowheads="1"/>
          </p:cNvSpPr>
          <p:nvPr/>
        </p:nvSpPr>
        <p:spPr bwMode="auto">
          <a:xfrm rot="16200000">
            <a:off x="7691070" y="41894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8" name="Oval 142"/>
          <p:cNvSpPr>
            <a:spLocks noChangeArrowheads="1"/>
          </p:cNvSpPr>
          <p:nvPr/>
        </p:nvSpPr>
        <p:spPr bwMode="auto">
          <a:xfrm rot="16200000">
            <a:off x="8376870" y="4570413"/>
            <a:ext cx="76200" cy="76200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" name="Oval 143"/>
          <p:cNvSpPr>
            <a:spLocks noChangeArrowheads="1"/>
          </p:cNvSpPr>
          <p:nvPr/>
        </p:nvSpPr>
        <p:spPr bwMode="auto">
          <a:xfrm rot="16200000">
            <a:off x="8300670" y="41132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0" name="Oval 144"/>
          <p:cNvSpPr>
            <a:spLocks noChangeArrowheads="1"/>
          </p:cNvSpPr>
          <p:nvPr/>
        </p:nvSpPr>
        <p:spPr bwMode="auto">
          <a:xfrm rot="16200000">
            <a:off x="8072070" y="41132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1" name="Oval 145"/>
          <p:cNvSpPr>
            <a:spLocks noChangeArrowheads="1"/>
          </p:cNvSpPr>
          <p:nvPr/>
        </p:nvSpPr>
        <p:spPr bwMode="auto">
          <a:xfrm rot="16200000">
            <a:off x="7845057" y="2895600"/>
            <a:ext cx="76200" cy="76200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" name="Oval 146"/>
          <p:cNvSpPr>
            <a:spLocks noChangeArrowheads="1"/>
          </p:cNvSpPr>
          <p:nvPr/>
        </p:nvSpPr>
        <p:spPr bwMode="auto">
          <a:xfrm rot="16200000">
            <a:off x="6549657" y="30480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" name="Oval 147"/>
          <p:cNvSpPr>
            <a:spLocks noChangeArrowheads="1"/>
          </p:cNvSpPr>
          <p:nvPr/>
        </p:nvSpPr>
        <p:spPr bwMode="auto">
          <a:xfrm rot="16200000">
            <a:off x="6778257" y="3352800"/>
            <a:ext cx="76200" cy="76200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" name="Oval 148"/>
          <p:cNvSpPr>
            <a:spLocks noChangeArrowheads="1"/>
          </p:cNvSpPr>
          <p:nvPr/>
        </p:nvSpPr>
        <p:spPr bwMode="auto">
          <a:xfrm rot="16200000">
            <a:off x="6549657" y="3352800"/>
            <a:ext cx="76200" cy="76200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5" name="Oval 149"/>
          <p:cNvSpPr>
            <a:spLocks noChangeArrowheads="1"/>
          </p:cNvSpPr>
          <p:nvPr/>
        </p:nvSpPr>
        <p:spPr bwMode="auto">
          <a:xfrm rot="16200000">
            <a:off x="7311657" y="28956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6" name="Oval 150"/>
          <p:cNvSpPr>
            <a:spLocks noChangeArrowheads="1"/>
          </p:cNvSpPr>
          <p:nvPr/>
        </p:nvSpPr>
        <p:spPr bwMode="auto">
          <a:xfrm rot="16200000">
            <a:off x="7083057" y="28956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7" name="Oval 151"/>
          <p:cNvSpPr>
            <a:spLocks noChangeArrowheads="1"/>
          </p:cNvSpPr>
          <p:nvPr/>
        </p:nvSpPr>
        <p:spPr bwMode="auto">
          <a:xfrm rot="16200000">
            <a:off x="7540257" y="28956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8" name="Oval 152"/>
          <p:cNvSpPr>
            <a:spLocks noChangeArrowheads="1"/>
          </p:cNvSpPr>
          <p:nvPr/>
        </p:nvSpPr>
        <p:spPr bwMode="auto">
          <a:xfrm rot="16200000">
            <a:off x="6702057" y="32004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9" name="Oval 153"/>
          <p:cNvSpPr>
            <a:spLocks noChangeArrowheads="1"/>
          </p:cNvSpPr>
          <p:nvPr/>
        </p:nvSpPr>
        <p:spPr bwMode="auto">
          <a:xfrm>
            <a:off x="7387857" y="47244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0" name="Oval 154"/>
          <p:cNvSpPr>
            <a:spLocks noChangeArrowheads="1"/>
          </p:cNvSpPr>
          <p:nvPr/>
        </p:nvSpPr>
        <p:spPr bwMode="auto">
          <a:xfrm>
            <a:off x="7083057" y="472440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1" name="Oval 155"/>
          <p:cNvSpPr>
            <a:spLocks noChangeArrowheads="1"/>
          </p:cNvSpPr>
          <p:nvPr/>
        </p:nvSpPr>
        <p:spPr bwMode="auto">
          <a:xfrm rot="16200000">
            <a:off x="7843470" y="36560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2" name="Oval 156"/>
          <p:cNvSpPr>
            <a:spLocks noChangeArrowheads="1"/>
          </p:cNvSpPr>
          <p:nvPr/>
        </p:nvSpPr>
        <p:spPr bwMode="auto">
          <a:xfrm rot="16200000">
            <a:off x="7919670" y="39608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3" name="Oval 157"/>
          <p:cNvSpPr>
            <a:spLocks noChangeArrowheads="1"/>
          </p:cNvSpPr>
          <p:nvPr/>
        </p:nvSpPr>
        <p:spPr bwMode="auto">
          <a:xfrm rot="16200000">
            <a:off x="8072070" y="3808413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" name="Text Box 159"/>
          <p:cNvSpPr txBox="1">
            <a:spLocks noChangeArrowheads="1"/>
          </p:cNvSpPr>
          <p:nvPr/>
        </p:nvSpPr>
        <p:spPr bwMode="auto">
          <a:xfrm>
            <a:off x="395288" y="1628775"/>
            <a:ext cx="2592387" cy="831850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ea typeface="宋体" panose="02010600030101010101" pitchFamily="2" charset="-122"/>
              </a:rPr>
              <a:t>最大化有标记样本上的类间间隔</a:t>
            </a:r>
          </a:p>
        </p:txBody>
      </p:sp>
      <p:sp>
        <p:nvSpPr>
          <p:cNvPr id="175" name="Text Box 160"/>
          <p:cNvSpPr txBox="1">
            <a:spLocks noChangeArrowheads="1"/>
          </p:cNvSpPr>
          <p:nvPr/>
        </p:nvSpPr>
        <p:spPr bwMode="auto">
          <a:xfrm>
            <a:off x="4960422" y="1563165"/>
            <a:ext cx="2592388" cy="831850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ea typeface="宋体" panose="02010600030101010101" pitchFamily="2" charset="-122"/>
              </a:rPr>
              <a:t>最大化所有样本上的类间间隔</a:t>
            </a:r>
          </a:p>
        </p:txBody>
      </p:sp>
      <p:sp>
        <p:nvSpPr>
          <p:cNvPr id="2" name="右箭头 1"/>
          <p:cNvSpPr/>
          <p:nvPr/>
        </p:nvSpPr>
        <p:spPr>
          <a:xfrm>
            <a:off x="3296093" y="1828800"/>
            <a:ext cx="1286540" cy="3508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19" y="3467100"/>
            <a:ext cx="4557048" cy="806360"/>
          </a:xfrm>
          <a:prstGeom prst="rect">
            <a:avLst/>
          </a:prstGeom>
        </p:spPr>
      </p:pic>
      <p:sp>
        <p:nvSpPr>
          <p:cNvPr id="176" name="文本框 175"/>
          <p:cNvSpPr txBox="1"/>
          <p:nvPr/>
        </p:nvSpPr>
        <p:spPr>
          <a:xfrm>
            <a:off x="365056" y="2929269"/>
            <a:ext cx="207334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优化目标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732028" y="3429000"/>
            <a:ext cx="1701209" cy="760412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64419" y="4113212"/>
            <a:ext cx="415795" cy="160248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806457" y="4364147"/>
            <a:ext cx="1341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无标号样本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分类损失</a:t>
            </a:r>
            <a:endParaRPr lang="zh-CN" altLang="en-US" sz="1600" dirty="0"/>
          </a:p>
        </p:txBody>
      </p:sp>
      <p:sp>
        <p:nvSpPr>
          <p:cNvPr id="180" name="文本框 179"/>
          <p:cNvSpPr txBox="1"/>
          <p:nvPr/>
        </p:nvSpPr>
        <p:spPr>
          <a:xfrm>
            <a:off x="395288" y="5770526"/>
            <a:ext cx="549688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800" dirty="0"/>
              <a:t>半监督</a:t>
            </a:r>
            <a:r>
              <a:rPr lang="en-US" altLang="zh-CN" sz="1800" dirty="0" smtClean="0"/>
              <a:t>S3VM [</a:t>
            </a:r>
            <a:r>
              <a:rPr lang="en-US" altLang="zh-CN" sz="1800" dirty="0" err="1" smtClean="0"/>
              <a:t>Joachims</a:t>
            </a:r>
            <a:r>
              <a:rPr lang="en-US" altLang="zh-CN" sz="1800" dirty="0" smtClean="0"/>
              <a:t>, ICML99]</a:t>
            </a:r>
            <a:r>
              <a:rPr lang="zh-CN" altLang="en-US" sz="1800" dirty="0" smtClean="0"/>
              <a:t>工作获得</a:t>
            </a:r>
            <a:r>
              <a:rPr lang="en-US" altLang="zh-CN" sz="1800" dirty="0" smtClean="0"/>
              <a:t>ICML’09</a:t>
            </a:r>
            <a:r>
              <a:rPr lang="zh-CN" altLang="en-US" sz="1800" dirty="0" smtClean="0"/>
              <a:t>十年最佳论文奖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4617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175" grpId="0" animBg="1"/>
      <p:bldP spid="2" grpId="0" animBg="1"/>
      <p:bldP spid="176" grpId="0"/>
      <p:bldP spid="4" grpId="0" animBg="1"/>
      <p:bldP spid="5" grpId="0" animBg="1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学习方法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半监督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S3VM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28793" y="1307805"/>
            <a:ext cx="82827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S3VM</a:t>
            </a:r>
            <a:r>
              <a:rPr lang="zh-CN" altLang="en-US" dirty="0" smtClean="0"/>
              <a:t>同时寻找分类函数和无标记样本类别标号，优化目标非凸。</a:t>
            </a:r>
            <a:endParaRPr lang="zh-CN" altLang="en-US" dirty="0"/>
          </a:p>
        </p:txBody>
      </p:sp>
      <p:pic>
        <p:nvPicPr>
          <p:cNvPr id="182" name="图片 18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3" y="2113297"/>
            <a:ext cx="714375" cy="12001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28800" y="2413591"/>
            <a:ext cx="20095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如何求解？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81153" y="3631747"/>
            <a:ext cx="11178216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O. </a:t>
            </a:r>
            <a:r>
              <a:rPr lang="en-US" altLang="zh-CN" sz="1600" dirty="0" err="1" smtClean="0"/>
              <a:t>Chapelle</a:t>
            </a:r>
            <a:r>
              <a:rPr lang="en-US" altLang="zh-CN" sz="1600" dirty="0" smtClean="0"/>
              <a:t>, V. </a:t>
            </a:r>
            <a:r>
              <a:rPr lang="en-US" altLang="zh-CN" sz="1600" dirty="0" err="1" smtClean="0"/>
              <a:t>Sindhwani</a:t>
            </a:r>
            <a:r>
              <a:rPr lang="en-US" altLang="zh-CN" sz="1600" dirty="0" smtClean="0"/>
              <a:t>, and S. S. </a:t>
            </a:r>
            <a:r>
              <a:rPr lang="en-US" altLang="zh-CN" sz="1600" dirty="0" err="1" smtClean="0"/>
              <a:t>Keerthi</a:t>
            </a:r>
            <a:r>
              <a:rPr lang="en-US" altLang="zh-CN" sz="1600" dirty="0" smtClean="0"/>
              <a:t>. Optimization techniques for semi-supervised support</a:t>
            </a:r>
            <a:br>
              <a:rPr lang="en-US" altLang="zh-CN" sz="1600" dirty="0" smtClean="0"/>
            </a:br>
            <a:r>
              <a:rPr lang="en-US" altLang="zh-CN" sz="1600" dirty="0" smtClean="0"/>
              <a:t>vector machines. </a:t>
            </a:r>
            <a:r>
              <a:rPr lang="en-US" altLang="zh-CN" sz="1600" i="1" dirty="0" smtClean="0"/>
              <a:t>Journal of Machine Learning Research</a:t>
            </a:r>
            <a:r>
              <a:rPr lang="en-US" altLang="zh-CN" sz="1600" dirty="0" smtClean="0"/>
              <a:t>, 9:203–233, 2008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</a:rPr>
              <a:t>O. </a:t>
            </a:r>
            <a:r>
              <a:rPr lang="en-US" altLang="zh-CN" sz="1600" dirty="0" err="1">
                <a:solidFill>
                  <a:srgbClr val="000000"/>
                </a:solidFill>
              </a:rPr>
              <a:t>Chapelle</a:t>
            </a:r>
            <a:r>
              <a:rPr lang="en-US" altLang="zh-CN" sz="1600" dirty="0">
                <a:solidFill>
                  <a:srgbClr val="000000"/>
                </a:solidFill>
              </a:rPr>
              <a:t>, M. Chi, and A. </a:t>
            </a:r>
            <a:r>
              <a:rPr lang="en-US" altLang="zh-CN" sz="1600" dirty="0" err="1">
                <a:solidFill>
                  <a:srgbClr val="000000"/>
                </a:solidFill>
              </a:rPr>
              <a:t>Zien</a:t>
            </a:r>
            <a:r>
              <a:rPr lang="en-US" altLang="zh-CN" sz="1600" dirty="0">
                <a:solidFill>
                  <a:srgbClr val="000000"/>
                </a:solidFill>
              </a:rPr>
              <a:t>. A continuation method for semi-supervised SVMs. In </a:t>
            </a:r>
            <a:r>
              <a:rPr lang="en-US" altLang="zh-CN" sz="1600" i="1" dirty="0">
                <a:solidFill>
                  <a:srgbClr val="000000"/>
                </a:solidFill>
              </a:rPr>
              <a:t>Proceedings of the 23rd International Conference on Machine Learning</a:t>
            </a:r>
            <a:r>
              <a:rPr lang="en-US" altLang="zh-CN" sz="1600" dirty="0">
                <a:solidFill>
                  <a:srgbClr val="000000"/>
                </a:solidFill>
              </a:rPr>
              <a:t>, pages 185–192, Pittsburgh, </a:t>
            </a:r>
            <a:r>
              <a:rPr lang="en-US" altLang="zh-CN" sz="1600" dirty="0" smtClean="0">
                <a:solidFill>
                  <a:srgbClr val="000000"/>
                </a:solidFill>
              </a:rPr>
              <a:t>PA, 2006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O</a:t>
            </a:r>
            <a:r>
              <a:rPr lang="en-US" altLang="zh-CN" sz="1600" dirty="0"/>
              <a:t>. </a:t>
            </a:r>
            <a:r>
              <a:rPr lang="en-US" altLang="zh-CN" sz="1600" dirty="0" err="1"/>
              <a:t>Chapelle</a:t>
            </a:r>
            <a:r>
              <a:rPr lang="en-US" altLang="zh-CN" sz="1600" dirty="0"/>
              <a:t>, V. </a:t>
            </a:r>
            <a:r>
              <a:rPr lang="en-US" altLang="zh-CN" sz="1600" dirty="0" err="1"/>
              <a:t>Sindhwani</a:t>
            </a:r>
            <a:r>
              <a:rPr lang="en-US" altLang="zh-CN" sz="1600" dirty="0"/>
              <a:t>, and S. S. </a:t>
            </a:r>
            <a:r>
              <a:rPr lang="en-US" altLang="zh-CN" sz="1600" dirty="0" err="1"/>
              <a:t>Keerthi</a:t>
            </a:r>
            <a:r>
              <a:rPr lang="en-US" altLang="zh-CN" sz="1600" dirty="0"/>
              <a:t>. Branch and bound for semi-supervised support vector</a:t>
            </a:r>
            <a:br>
              <a:rPr lang="en-US" altLang="zh-CN" sz="1600" dirty="0"/>
            </a:br>
            <a:r>
              <a:rPr lang="en-US" altLang="zh-CN" sz="1600" dirty="0"/>
              <a:t>machines. In B. </a:t>
            </a:r>
            <a:r>
              <a:rPr lang="en-US" altLang="zh-CN" sz="1600" dirty="0" err="1"/>
              <a:t>Scholkopf</a:t>
            </a:r>
            <a:r>
              <a:rPr lang="en-US" altLang="zh-CN" sz="1600" dirty="0"/>
              <a:t>, J. Platt, and T. Hoffman, editors, ¨ </a:t>
            </a:r>
            <a:r>
              <a:rPr lang="en-US" altLang="zh-CN" sz="1600" i="1" dirty="0"/>
              <a:t>Advances in Neural Information</a:t>
            </a:r>
            <a:br>
              <a:rPr lang="en-US" altLang="zh-CN" sz="1600" i="1" dirty="0"/>
            </a:br>
            <a:r>
              <a:rPr lang="en-US" altLang="zh-CN" sz="1600" i="1" dirty="0"/>
              <a:t>Processing Systems 19</a:t>
            </a:r>
            <a:r>
              <a:rPr lang="en-US" altLang="zh-CN" sz="1600" dirty="0"/>
              <a:t>, pages 217–224. MIT Press, Cambridge, MA, </a:t>
            </a:r>
            <a:r>
              <a:rPr lang="en-US" altLang="zh-CN" sz="1600" dirty="0" smtClean="0"/>
              <a:t>2007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Y</a:t>
            </a:r>
            <a:r>
              <a:rPr lang="en-US" altLang="zh-CN" sz="1600" dirty="0"/>
              <a:t>.-F. Li, J.T. Kwok, and Z.-H. Zhou. Semi-supervised learning using label mean. In </a:t>
            </a:r>
            <a:r>
              <a:rPr lang="en-US" altLang="zh-CN" sz="1600" i="1" dirty="0"/>
              <a:t>Proceedings</a:t>
            </a:r>
            <a:br>
              <a:rPr lang="en-US" altLang="zh-CN" sz="1600" i="1" dirty="0"/>
            </a:br>
            <a:r>
              <a:rPr lang="en-US" altLang="zh-CN" sz="1600" i="1" dirty="0"/>
              <a:t>of the 26th International Conference on Machine Learning</a:t>
            </a:r>
            <a:r>
              <a:rPr lang="en-US" altLang="zh-CN" sz="1600" dirty="0"/>
              <a:t>, pages 633–640, Montreal, Canada,</a:t>
            </a:r>
            <a:br>
              <a:rPr lang="en-US" altLang="zh-CN" sz="1600" dirty="0"/>
            </a:br>
            <a:r>
              <a:rPr lang="en-US" altLang="zh-CN" sz="1600" dirty="0" smtClean="0"/>
              <a:t>2009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121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学习方法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0" name="Text Box 87"/>
          <p:cNvSpPr txBox="1">
            <a:spLocks noChangeArrowheads="1"/>
          </p:cNvSpPr>
          <p:nvPr/>
        </p:nvSpPr>
        <p:spPr bwMode="auto">
          <a:xfrm>
            <a:off x="979229" y="1491697"/>
            <a:ext cx="8940948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ea typeface="宋体" panose="02010600030101010101" pitchFamily="2" charset="-122"/>
              </a:rPr>
              <a:t>现有</a:t>
            </a:r>
            <a:r>
              <a:rPr lang="zh-CN" altLang="en-US" sz="2400" dirty="0">
                <a:ea typeface="宋体" panose="02010600030101010101" pitchFamily="2" charset="-122"/>
              </a:rPr>
              <a:t>半监督分类方法可大致分为四大类：</a:t>
            </a:r>
          </a:p>
          <a:p>
            <a:pPr algn="l">
              <a:spcBef>
                <a:spcPct val="50000"/>
              </a:spcBef>
              <a:buFont typeface="Times New Roman" panose="02020603050405020304" pitchFamily="18" charset="0"/>
              <a:buChar char="–"/>
            </a:pPr>
            <a:r>
              <a:rPr lang="zh-CN" altLang="en-US" dirty="0">
                <a:ea typeface="宋体" panose="02010600030101010101" pitchFamily="2" charset="-122"/>
              </a:rPr>
              <a:t> 生成式（</a:t>
            </a:r>
            <a:r>
              <a:rPr lang="en-US" altLang="zh-CN" dirty="0">
                <a:ea typeface="宋体" panose="02010600030101010101" pitchFamily="2" charset="-122"/>
              </a:rPr>
              <a:t>generative</a:t>
            </a:r>
            <a:r>
              <a:rPr lang="zh-CN" altLang="en-US" dirty="0">
                <a:ea typeface="宋体" panose="02010600030101010101" pitchFamily="2" charset="-122"/>
              </a:rPr>
              <a:t>）方法 </a:t>
            </a:r>
          </a:p>
          <a:p>
            <a:pPr algn="l">
              <a:spcBef>
                <a:spcPct val="50000"/>
              </a:spcBef>
              <a:buFont typeface="Times New Roman" panose="02020603050405020304" pitchFamily="18" charset="0"/>
              <a:buChar char="–"/>
            </a:pPr>
            <a:r>
              <a:rPr lang="zh-CN" altLang="en-US" dirty="0" smtClean="0">
                <a:ea typeface="宋体" panose="02010600030101010101" pitchFamily="2" charset="-122"/>
              </a:rPr>
              <a:t> 大</a:t>
            </a:r>
            <a:r>
              <a:rPr lang="zh-CN" altLang="en-US" dirty="0">
                <a:ea typeface="宋体" panose="02010600030101010101" pitchFamily="2" charset="-122"/>
              </a:rPr>
              <a:t>间隔半监督分类方法</a:t>
            </a:r>
          </a:p>
          <a:p>
            <a:pPr algn="l">
              <a:spcBef>
                <a:spcPct val="50000"/>
              </a:spcBef>
              <a:buFont typeface="Times New Roman" panose="02020603050405020304" pitchFamily="18" charset="0"/>
              <a:buChar char="–"/>
            </a:pPr>
            <a:r>
              <a:rPr lang="zh-CN" altLang="en-US" b="1" dirty="0">
                <a:solidFill>
                  <a:srgbClr val="1F4E79"/>
                </a:solidFill>
                <a:ea typeface="宋体" panose="02010600030101010101" pitchFamily="2" charset="-122"/>
              </a:rPr>
              <a:t> 基于图的半监督分类方法 </a:t>
            </a:r>
          </a:p>
          <a:p>
            <a:pPr algn="l">
              <a:spcBef>
                <a:spcPct val="50000"/>
              </a:spcBef>
              <a:buFont typeface="Times New Roman" panose="02020603050405020304" pitchFamily="18" charset="0"/>
              <a:buChar char="–"/>
            </a:pPr>
            <a:r>
              <a:rPr lang="zh-CN" altLang="en-US" dirty="0">
                <a:ea typeface="宋体" panose="02010600030101010101" pitchFamily="2" charset="-122"/>
              </a:rPr>
              <a:t> 协同训练（</a:t>
            </a:r>
            <a:r>
              <a:rPr lang="en-US" altLang="zh-CN" dirty="0">
                <a:ea typeface="宋体" panose="02010600030101010101" pitchFamily="2" charset="-122"/>
              </a:rPr>
              <a:t>co-training</a:t>
            </a:r>
            <a:r>
              <a:rPr lang="zh-CN" altLang="en-US" dirty="0">
                <a:ea typeface="宋体" panose="02010600030101010101" pitchFamily="2" charset="-122"/>
              </a:rPr>
              <a:t>）方法 </a:t>
            </a:r>
          </a:p>
        </p:txBody>
      </p:sp>
    </p:spTree>
    <p:extLst>
      <p:ext uri="{BB962C8B-B14F-4D97-AF65-F5344CB8AC3E}">
        <p14:creationId xmlns:p14="http://schemas.microsoft.com/office/powerpoint/2010/main" val="150910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331766" y="213006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学习方法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基于图的方法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6" name="Rectangle 3"/>
          <p:cNvSpPr txBox="1">
            <a:spLocks noChangeArrowheads="1"/>
          </p:cNvSpPr>
          <p:nvPr/>
        </p:nvSpPr>
        <p:spPr>
          <a:xfrm>
            <a:off x="457199" y="1228725"/>
            <a:ext cx="11102170" cy="3352800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基于图的半监督分类方法</a:t>
            </a:r>
          </a:p>
          <a:p>
            <a:pPr lvl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 typeface="Viner Hand ITC" panose="03070502030502020203" pitchFamily="66" charset="0"/>
              <a:buChar char="−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基于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有标记和未标记数据间的相似性构建一个流形结构图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然后利用结构图和有标记样本的类别标号获取无标样本的类别标号。</a:t>
            </a:r>
          </a:p>
          <a:p>
            <a:pPr lvl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 typeface="Viner Hand ITC" panose="03070502030502020203" pitchFamily="66" charset="0"/>
              <a:buChar char="−"/>
            </a:pPr>
            <a:r>
              <a:rPr lang="en-US" altLang="zh-CN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mincut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harmonic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和流形正则化（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Manifold Regularization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）等。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>
              <a:buFont typeface="Wingdings" panose="05000000000000000000" pitchFamily="2" charset="2"/>
              <a:buNone/>
            </a:pP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7" name="Text Box 4"/>
          <p:cNvSpPr txBox="1">
            <a:spLocks noChangeArrowheads="1"/>
          </p:cNvSpPr>
          <p:nvPr/>
        </p:nvSpPr>
        <p:spPr bwMode="auto">
          <a:xfrm>
            <a:off x="236481" y="5234763"/>
            <a:ext cx="11660571" cy="1384995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ea typeface="宋体" panose="02010600030101010101" pitchFamily="2" charset="-122"/>
              </a:rPr>
              <a:t>X Zhu </a:t>
            </a:r>
            <a:r>
              <a:rPr lang="zh-CN" altLang="en-US" sz="1400" dirty="0">
                <a:ea typeface="宋体" panose="02010600030101010101" pitchFamily="2" charset="-122"/>
              </a:rPr>
              <a:t>， </a:t>
            </a:r>
            <a:r>
              <a:rPr lang="en-US" altLang="zh-CN" sz="1400" dirty="0">
                <a:ea typeface="宋体" panose="02010600030101010101" pitchFamily="2" charset="-122"/>
              </a:rPr>
              <a:t>Z Ghahramani </a:t>
            </a:r>
            <a:r>
              <a:rPr lang="zh-CN" altLang="en-US" sz="1400" dirty="0">
                <a:ea typeface="宋体" panose="02010600030101010101" pitchFamily="2" charset="-122"/>
              </a:rPr>
              <a:t>， </a:t>
            </a:r>
            <a:r>
              <a:rPr lang="en-US" altLang="zh-CN" sz="1400" dirty="0">
                <a:ea typeface="宋体" panose="02010600030101010101" pitchFamily="2" charset="-122"/>
              </a:rPr>
              <a:t>J Lafferty (2003). Semi-supervised learning using Gaussian fields and harmonic functions. </a:t>
            </a:r>
            <a:r>
              <a:rPr lang="en-US" altLang="zh-CN" sz="1400" i="1" dirty="0">
                <a:ea typeface="宋体" panose="02010600030101010101" pitchFamily="2" charset="-122"/>
              </a:rPr>
              <a:t>Twentieth International Conference on International Conference on Machine Learning</a:t>
            </a:r>
            <a:r>
              <a:rPr lang="en-US" altLang="zh-CN" sz="1400" dirty="0">
                <a:ea typeface="宋体" panose="02010600030101010101" pitchFamily="2" charset="-122"/>
              </a:rPr>
              <a:t>, Washington, DC, USA, 912-919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ea typeface="宋体" panose="02010600030101010101" pitchFamily="2" charset="-122"/>
              </a:rPr>
              <a:t>Wang</a:t>
            </a:r>
            <a:r>
              <a:rPr lang="en-US" altLang="zh-CN" sz="1400" dirty="0">
                <a:ea typeface="宋体" panose="02010600030101010101" pitchFamily="2" charset="-122"/>
              </a:rPr>
              <a:t>, F., &amp; Zhang, C. (2006). Label propagation through linear neighborhoods. In: </a:t>
            </a:r>
            <a:r>
              <a:rPr lang="en-US" altLang="zh-CN" sz="1400" i="1" dirty="0">
                <a:ea typeface="宋体" panose="02010600030101010101" pitchFamily="2" charset="-122"/>
              </a:rPr>
              <a:t>Proceedings of the 23rd International Conference on Machine Learning</a:t>
            </a:r>
            <a:r>
              <a:rPr lang="en-US" altLang="zh-CN" sz="1400" dirty="0">
                <a:ea typeface="宋体" panose="02010600030101010101" pitchFamily="2" charset="-122"/>
              </a:rPr>
              <a:t>, Pittsburgh, PA, 985-992.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ea typeface="宋体" panose="02010600030101010101" pitchFamily="2" charset="-122"/>
              </a:rPr>
              <a:t>Belkin</a:t>
            </a:r>
            <a:r>
              <a:rPr lang="en-US" altLang="zh-CN" sz="1400" dirty="0">
                <a:ea typeface="宋体" panose="02010600030101010101" pitchFamily="2" charset="-122"/>
              </a:rPr>
              <a:t>, M., </a:t>
            </a:r>
            <a:r>
              <a:rPr lang="en-US" altLang="zh-CN" sz="1400" dirty="0" err="1">
                <a:ea typeface="宋体" panose="02010600030101010101" pitchFamily="2" charset="-122"/>
              </a:rPr>
              <a:t>Niyogi</a:t>
            </a:r>
            <a:r>
              <a:rPr lang="en-US" altLang="zh-CN" sz="1400" dirty="0">
                <a:ea typeface="宋体" panose="02010600030101010101" pitchFamily="2" charset="-122"/>
              </a:rPr>
              <a:t>, P., &amp; </a:t>
            </a:r>
            <a:r>
              <a:rPr lang="en-US" altLang="zh-CN" sz="1400" dirty="0" err="1">
                <a:ea typeface="宋体" panose="02010600030101010101" pitchFamily="2" charset="-122"/>
              </a:rPr>
              <a:t>Sindhwani</a:t>
            </a:r>
            <a:r>
              <a:rPr lang="en-US" altLang="zh-CN" sz="1400" dirty="0">
                <a:ea typeface="宋体" panose="02010600030101010101" pitchFamily="2" charset="-122"/>
              </a:rPr>
              <a:t>, V. (2006). Manifold regularization: A geometric framework for learning from labeled and unlabeled examples. </a:t>
            </a:r>
            <a:r>
              <a:rPr lang="en-US" altLang="zh-CN" sz="1400" i="1" dirty="0">
                <a:ea typeface="宋体" panose="02010600030101010101" pitchFamily="2" charset="-122"/>
              </a:rPr>
              <a:t>Journal of Machine Learning Research</a:t>
            </a:r>
            <a:r>
              <a:rPr lang="en-US" altLang="zh-CN" sz="1400" dirty="0">
                <a:ea typeface="宋体" panose="02010600030101010101" pitchFamily="2" charset="-122"/>
              </a:rPr>
              <a:t>, 7: 2399-2434.</a:t>
            </a:r>
            <a:endParaRPr lang="zh-CN" altLang="en-US" sz="14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5" b="7011"/>
          <a:stretch/>
        </p:blipFill>
        <p:spPr>
          <a:xfrm>
            <a:off x="9178253" y="3047214"/>
            <a:ext cx="2521411" cy="218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学习方法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677104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</a:rPr>
              <a:t>基于图的方法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6" name="Group 4"/>
          <p:cNvGrpSpPr>
            <a:grpSpLocks/>
          </p:cNvGrpSpPr>
          <p:nvPr/>
        </p:nvGrpSpPr>
        <p:grpSpPr bwMode="auto">
          <a:xfrm>
            <a:off x="2627313" y="1196975"/>
            <a:ext cx="1214437" cy="2281238"/>
            <a:chOff x="2400" y="1848"/>
            <a:chExt cx="656" cy="1224"/>
          </a:xfrm>
        </p:grpSpPr>
        <p:sp>
          <p:nvSpPr>
            <p:cNvPr id="177" name="Freeform 5"/>
            <p:cNvSpPr>
              <a:spLocks/>
            </p:cNvSpPr>
            <p:nvPr/>
          </p:nvSpPr>
          <p:spPr bwMode="auto">
            <a:xfrm>
              <a:off x="2400" y="1848"/>
              <a:ext cx="656" cy="1224"/>
            </a:xfrm>
            <a:custGeom>
              <a:avLst/>
              <a:gdLst>
                <a:gd name="T0" fmla="*/ 56 w 656"/>
                <a:gd name="T1" fmla="*/ 200 h 1224"/>
                <a:gd name="T2" fmla="*/ 248 w 656"/>
                <a:gd name="T3" fmla="*/ 632 h 1224"/>
                <a:gd name="T4" fmla="*/ 8 w 656"/>
                <a:gd name="T5" fmla="*/ 968 h 1224"/>
                <a:gd name="T6" fmla="*/ 296 w 656"/>
                <a:gd name="T7" fmla="*/ 1208 h 1224"/>
                <a:gd name="T8" fmla="*/ 632 w 656"/>
                <a:gd name="T9" fmla="*/ 1064 h 1224"/>
                <a:gd name="T10" fmla="*/ 440 w 656"/>
                <a:gd name="T11" fmla="*/ 584 h 1224"/>
                <a:gd name="T12" fmla="*/ 536 w 656"/>
                <a:gd name="T13" fmla="*/ 248 h 1224"/>
                <a:gd name="T14" fmla="*/ 344 w 656"/>
                <a:gd name="T15" fmla="*/ 8 h 1224"/>
                <a:gd name="T16" fmla="*/ 56 w 656"/>
                <a:gd name="T17" fmla="*/ 200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6" h="1224">
                  <a:moveTo>
                    <a:pt x="56" y="200"/>
                  </a:moveTo>
                  <a:cubicBezTo>
                    <a:pt x="40" y="304"/>
                    <a:pt x="256" y="504"/>
                    <a:pt x="248" y="632"/>
                  </a:cubicBezTo>
                  <a:cubicBezTo>
                    <a:pt x="240" y="760"/>
                    <a:pt x="0" y="872"/>
                    <a:pt x="8" y="968"/>
                  </a:cubicBezTo>
                  <a:cubicBezTo>
                    <a:pt x="16" y="1064"/>
                    <a:pt x="192" y="1192"/>
                    <a:pt x="296" y="1208"/>
                  </a:cubicBezTo>
                  <a:cubicBezTo>
                    <a:pt x="400" y="1224"/>
                    <a:pt x="608" y="1168"/>
                    <a:pt x="632" y="1064"/>
                  </a:cubicBezTo>
                  <a:cubicBezTo>
                    <a:pt x="656" y="960"/>
                    <a:pt x="456" y="720"/>
                    <a:pt x="440" y="584"/>
                  </a:cubicBezTo>
                  <a:cubicBezTo>
                    <a:pt x="424" y="448"/>
                    <a:pt x="552" y="344"/>
                    <a:pt x="536" y="248"/>
                  </a:cubicBezTo>
                  <a:cubicBezTo>
                    <a:pt x="520" y="152"/>
                    <a:pt x="424" y="16"/>
                    <a:pt x="344" y="8"/>
                  </a:cubicBezTo>
                  <a:cubicBezTo>
                    <a:pt x="264" y="0"/>
                    <a:pt x="72" y="96"/>
                    <a:pt x="56" y="200"/>
                  </a:cubicBezTo>
                  <a:close/>
                </a:path>
              </a:pathLst>
            </a:cu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8" name="Oval 6"/>
            <p:cNvSpPr>
              <a:spLocks noChangeArrowheads="1"/>
            </p:cNvSpPr>
            <p:nvPr/>
          </p:nvSpPr>
          <p:spPr bwMode="auto">
            <a:xfrm>
              <a:off x="2784" y="2400"/>
              <a:ext cx="96" cy="96"/>
            </a:xfrm>
            <a:prstGeom prst="ellipse">
              <a:avLst/>
            </a:prstGeom>
            <a:solidFill>
              <a:srgbClr val="3333CC"/>
            </a:solidFill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" name="Oval 7"/>
            <p:cNvSpPr>
              <a:spLocks noChangeArrowheads="1"/>
            </p:cNvSpPr>
            <p:nvPr/>
          </p:nvSpPr>
          <p:spPr bwMode="auto">
            <a:xfrm>
              <a:off x="2592" y="2400"/>
              <a:ext cx="96" cy="96"/>
            </a:xfrm>
            <a:prstGeom prst="ellipse">
              <a:avLst/>
            </a:prstGeom>
            <a:solidFill>
              <a:srgbClr val="FF0066"/>
            </a:solidFill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" name="Oval 8"/>
            <p:cNvSpPr>
              <a:spLocks noChangeArrowheads="1"/>
            </p:cNvSpPr>
            <p:nvPr/>
          </p:nvSpPr>
          <p:spPr bwMode="auto">
            <a:xfrm>
              <a:off x="2400" y="2016"/>
              <a:ext cx="96" cy="96"/>
            </a:xfrm>
            <a:prstGeom prst="ellipse">
              <a:avLst/>
            </a:prstGeom>
            <a:solidFill>
              <a:srgbClr val="FF0066"/>
            </a:solidFill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1" name="Group 14"/>
          <p:cNvGrpSpPr>
            <a:grpSpLocks/>
          </p:cNvGrpSpPr>
          <p:nvPr/>
        </p:nvGrpSpPr>
        <p:grpSpPr bwMode="auto">
          <a:xfrm>
            <a:off x="611188" y="1484313"/>
            <a:ext cx="1157287" cy="1420812"/>
            <a:chOff x="422" y="2615"/>
            <a:chExt cx="915" cy="1017"/>
          </a:xfrm>
        </p:grpSpPr>
        <p:grpSp>
          <p:nvGrpSpPr>
            <p:cNvPr id="182" name="Group 15"/>
            <p:cNvGrpSpPr>
              <a:grpSpLocks/>
            </p:cNvGrpSpPr>
            <p:nvPr/>
          </p:nvGrpSpPr>
          <p:grpSpPr bwMode="auto">
            <a:xfrm>
              <a:off x="432" y="2784"/>
              <a:ext cx="702" cy="640"/>
              <a:chOff x="336" y="1760"/>
              <a:chExt cx="702" cy="640"/>
            </a:xfrm>
          </p:grpSpPr>
          <p:sp>
            <p:nvSpPr>
              <p:cNvPr id="186" name="Oval 16"/>
              <p:cNvSpPr>
                <a:spLocks noChangeArrowheads="1"/>
              </p:cNvSpPr>
              <p:nvPr/>
            </p:nvSpPr>
            <p:spPr bwMode="auto">
              <a:xfrm>
                <a:off x="898" y="2272"/>
                <a:ext cx="140" cy="128"/>
              </a:xfrm>
              <a:prstGeom prst="ellipse">
                <a:avLst/>
              </a:prstGeom>
              <a:solidFill>
                <a:srgbClr val="3333CC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" name="Oval 17"/>
              <p:cNvSpPr>
                <a:spLocks noChangeArrowheads="1"/>
              </p:cNvSpPr>
              <p:nvPr/>
            </p:nvSpPr>
            <p:spPr bwMode="auto">
              <a:xfrm>
                <a:off x="617" y="2272"/>
                <a:ext cx="140" cy="12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8" name="Oval 18"/>
              <p:cNvSpPr>
                <a:spLocks noChangeArrowheads="1"/>
              </p:cNvSpPr>
              <p:nvPr/>
            </p:nvSpPr>
            <p:spPr bwMode="auto">
              <a:xfrm>
                <a:off x="336" y="1760"/>
                <a:ext cx="140" cy="128"/>
              </a:xfrm>
              <a:prstGeom prst="ellipse">
                <a:avLst/>
              </a:prstGeom>
              <a:solidFill>
                <a:srgbClr val="FF0066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3" name="Text Box 19"/>
            <p:cNvSpPr txBox="1">
              <a:spLocks noChangeArrowheads="1"/>
            </p:cNvSpPr>
            <p:nvPr/>
          </p:nvSpPr>
          <p:spPr bwMode="auto">
            <a:xfrm>
              <a:off x="422" y="2615"/>
              <a:ext cx="251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800" b="1">
                  <a:solidFill>
                    <a:srgbClr val="FF0066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84" name="Text Box 20"/>
            <p:cNvSpPr txBox="1">
              <a:spLocks noChangeArrowheads="1"/>
            </p:cNvSpPr>
            <p:nvPr/>
          </p:nvSpPr>
          <p:spPr bwMode="auto">
            <a:xfrm>
              <a:off x="1131" y="3177"/>
              <a:ext cx="206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800" b="1">
                  <a:solidFill>
                    <a:srgbClr val="3333CC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185" name="Text Box 21"/>
            <p:cNvSpPr txBox="1">
              <a:spLocks noChangeArrowheads="1"/>
            </p:cNvSpPr>
            <p:nvPr/>
          </p:nvSpPr>
          <p:spPr bwMode="auto">
            <a:xfrm>
              <a:off x="527" y="3369"/>
              <a:ext cx="257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800" b="1">
                  <a:latin typeface="Arial" panose="020B0604020202020204" pitchFamily="34" charset="0"/>
                  <a:ea typeface="宋体" panose="02010600030101010101" pitchFamily="2" charset="-122"/>
                </a:rPr>
                <a:t>?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700588" y="2133156"/>
            <a:ext cx="6220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 smtClean="0"/>
              <a:t>在所有样本上构造一个流形结构图，图结点代表数据样本，边权刻画样本之间的相似性或距离。</a:t>
            </a:r>
            <a:endParaRPr lang="en-US" altLang="zh-CN" sz="18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 smtClean="0"/>
              <a:t>假设在图上相似的样本可能共享相同的类标号。</a:t>
            </a:r>
            <a:endParaRPr lang="en-US" altLang="zh-CN" sz="18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/>
              <a:t>推断</a:t>
            </a:r>
            <a:r>
              <a:rPr lang="zh-CN" altLang="en-US" sz="1800" dirty="0" smtClean="0"/>
              <a:t>无标号样本的类标号。</a:t>
            </a:r>
            <a:endParaRPr lang="zh-CN" altLang="en-US" sz="1800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16" y="4177108"/>
            <a:ext cx="2954804" cy="214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9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-21101" y="2847434"/>
            <a:ext cx="12385814" cy="1296345"/>
            <a:chOff x="-21102" y="2847433"/>
            <a:chExt cx="12385813" cy="1296345"/>
          </a:xfrm>
        </p:grpSpPr>
        <p:sp>
          <p:nvSpPr>
            <p:cNvPr id="51" name="矩形 50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1</a:t>
              </a:r>
              <a:endParaRPr lang="zh-CN" altLang="en-US" sz="60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332568" y="3088651"/>
              <a:ext cx="5032143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半监督分类简介</a:t>
              </a:r>
              <a:endParaRPr lang="zh-CN" altLang="en-US" sz="48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46" name="圆角矩形 45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圆角矩形 47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圆角矩形 48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圆角矩形 44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1985741" y="3157467"/>
              <a:ext cx="5445847" cy="830995"/>
            </a:xfrm>
            <a:prstGeom prst="rect">
              <a:avLst/>
            </a:prstGeom>
          </p:spPr>
          <p:txBody>
            <a:bodyPr wrap="none" lIns="91438" tIns="45719" rIns="91438" bIns="45719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INTRODUCTION OF </a:t>
              </a:r>
            </a:p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</a:rPr>
                <a:t>SEMI-SUPERVISED CLASSIFICATION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7668282" y="252859"/>
            <a:ext cx="4523717" cy="484288"/>
            <a:chOff x="7668280" y="252856"/>
            <a:chExt cx="4523717" cy="484288"/>
          </a:xfrm>
        </p:grpSpPr>
        <p:grpSp>
          <p:nvGrpSpPr>
            <p:cNvPr id="28" name="组 27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30" name="组 29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34" name="圆角矩形 33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圆角矩形 34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圆角矩形 35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圆角矩形 36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圆角矩形 37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1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32" name="圆角矩形 31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29" name="文本框 28"/>
            <p:cNvSpPr txBox="1"/>
            <p:nvPr/>
          </p:nvSpPr>
          <p:spPr>
            <a:xfrm>
              <a:off x="7668280" y="343583"/>
              <a:ext cx="383845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713880" y="3397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</a:t>
            </a:r>
            <a:r>
              <a:rPr lang="en-US" altLang="zh-CN" sz="100" dirty="0" smtClean="0">
                <a:solidFill>
                  <a:schemeClr val="bg1"/>
                </a:solidFill>
              </a:rPr>
              <a:t>      PPT</a:t>
            </a:r>
            <a:r>
              <a:rPr lang="zh-CN" altLang="en-US" sz="100" dirty="0" smtClean="0">
                <a:solidFill>
                  <a:schemeClr val="bg1"/>
                </a:solidFill>
              </a:rPr>
              <a:t>论坛：</a:t>
            </a:r>
            <a:r>
              <a:rPr lang="en-US" altLang="zh-CN" sz="100" dirty="0" smtClean="0">
                <a:solidFill>
                  <a:schemeClr val="bg1"/>
                </a:solidFill>
              </a:rPr>
              <a:t>www.1ppt.cn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68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331965" y="252861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harmonic</a:t>
            </a:r>
            <a:endParaRPr lang="zh-CN" altLang="en-US" dirty="0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学习方法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5" name="文本框 74"/>
          <p:cNvSpPr txBox="1"/>
          <p:nvPr/>
        </p:nvSpPr>
        <p:spPr>
          <a:xfrm>
            <a:off x="236481" y="6183978"/>
            <a:ext cx="82426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800" dirty="0" smtClean="0"/>
              <a:t>基于图的半监督分类方法</a:t>
            </a:r>
            <a:r>
              <a:rPr lang="en-US" altLang="zh-CN" sz="1800" dirty="0" smtClean="0"/>
              <a:t>[Zhu et al., ICML03]</a:t>
            </a:r>
            <a:r>
              <a:rPr lang="zh-CN" altLang="en-US" sz="1800" dirty="0" smtClean="0"/>
              <a:t>工作获得</a:t>
            </a:r>
            <a:r>
              <a:rPr lang="en-US" altLang="zh-CN" sz="1800" dirty="0" smtClean="0"/>
              <a:t>ICML’13</a:t>
            </a:r>
            <a:r>
              <a:rPr lang="zh-CN" altLang="en-US" sz="1800" dirty="0" smtClean="0"/>
              <a:t>十年最佳论文奖</a:t>
            </a:r>
            <a:endParaRPr lang="zh-CN" altLang="en-US" sz="1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378" y="1871330"/>
            <a:ext cx="2483697" cy="69111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8625" y="1329070"/>
            <a:ext cx="20838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最小化能量函数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488" y="2778084"/>
            <a:ext cx="3431659" cy="532499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1326607" y="2868797"/>
            <a:ext cx="742350" cy="400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2668772" y="2307265"/>
            <a:ext cx="25518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072808" y="1329070"/>
            <a:ext cx="1499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流形图边权</a:t>
            </a:r>
            <a:endParaRPr lang="zh-CN" altLang="en-US" sz="1600" dirty="0"/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2923953" y="1667624"/>
            <a:ext cx="361507" cy="3419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677247" y="3798201"/>
            <a:ext cx="4284921" cy="1338828"/>
          </a:xfrm>
          <a:prstGeom prst="rect">
            <a:avLst/>
          </a:prstGeom>
          <a:noFill/>
          <a:ln>
            <a:solidFill>
              <a:srgbClr val="1F4E79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 smtClean="0"/>
              <a:t>设置 </a:t>
            </a:r>
            <a:r>
              <a:rPr lang="en-US" altLang="zh-CN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sz="1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=1…</a:t>
            </a:r>
            <a:r>
              <a:rPr lang="en-US" altLang="zh-CN" sz="1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nl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1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1800" dirty="0" smtClean="0"/>
              <a:t>为任意值，</a:t>
            </a:r>
            <a:r>
              <a:rPr lang="en-US" altLang="zh-CN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j=1…nu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重复更新 </a:t>
            </a:r>
            <a:r>
              <a:rPr lang="en-US" altLang="zh-CN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1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直至收敛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7849" y="1977255"/>
            <a:ext cx="68048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52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331965" y="252861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r>
              <a:rPr lang="zh-CN" altLang="en-US" dirty="0" smtClean="0"/>
              <a:t>基于图的方法</a:t>
            </a:r>
            <a:endParaRPr lang="zh-CN" altLang="en-US" dirty="0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学习方法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546396" y="1762661"/>
            <a:ext cx="477997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流形结构图的构建，</a:t>
            </a:r>
            <a:r>
              <a:rPr lang="en-US" altLang="zh-CN" dirty="0" smtClean="0"/>
              <a:t>K</a:t>
            </a:r>
            <a:r>
              <a:rPr lang="zh-CN" altLang="en-US" dirty="0" smtClean="0"/>
              <a:t>近邻？热核权？</a:t>
            </a: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32" y="1354947"/>
            <a:ext cx="714375" cy="12001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42515" y="5129250"/>
            <a:ext cx="10587222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/>
              <a:t>Yu-Feng Li, Shao-Bo Wang, </a:t>
            </a:r>
            <a:r>
              <a:rPr lang="en-US" altLang="zh-CN" sz="1600" dirty="0" err="1"/>
              <a:t>Zhi</a:t>
            </a:r>
            <a:r>
              <a:rPr lang="en-US" altLang="zh-CN" sz="1600" dirty="0"/>
              <a:t>-Hua Zhou. Graph quality </a:t>
            </a:r>
            <a:r>
              <a:rPr lang="en-US" altLang="zh-CN" sz="1600" dirty="0" err="1"/>
              <a:t>judgement</a:t>
            </a:r>
            <a:r>
              <a:rPr lang="en-US" altLang="zh-CN" sz="1600" dirty="0"/>
              <a:t>: A large margin expedition. In: Proceedings of the 25th International Joint Conference on Artificial Intelligence (IJCAI'16), New York, NY, 2016, </a:t>
            </a:r>
            <a:r>
              <a:rPr lang="en-US" altLang="zh-CN" sz="1600" dirty="0" smtClean="0"/>
              <a:t>pp.1725-1731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7141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学习方法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0" name="Text Box 87"/>
          <p:cNvSpPr txBox="1">
            <a:spLocks noChangeArrowheads="1"/>
          </p:cNvSpPr>
          <p:nvPr/>
        </p:nvSpPr>
        <p:spPr bwMode="auto">
          <a:xfrm>
            <a:off x="979229" y="1491697"/>
            <a:ext cx="8940948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ea typeface="宋体" panose="02010600030101010101" pitchFamily="2" charset="-122"/>
              </a:rPr>
              <a:t> 现有</a:t>
            </a:r>
            <a:r>
              <a:rPr lang="zh-CN" altLang="en-US" sz="2400" dirty="0">
                <a:ea typeface="宋体" panose="02010600030101010101" pitchFamily="2" charset="-122"/>
              </a:rPr>
              <a:t>半监督分类方法可大致分为四大类：</a:t>
            </a:r>
          </a:p>
          <a:p>
            <a:pPr algn="l">
              <a:spcBef>
                <a:spcPct val="50000"/>
              </a:spcBef>
              <a:buFont typeface="Times New Roman" panose="02020603050405020304" pitchFamily="18" charset="0"/>
              <a:buChar char="–"/>
            </a:pPr>
            <a:r>
              <a:rPr lang="zh-CN" altLang="en-US" dirty="0">
                <a:ea typeface="宋体" panose="02010600030101010101" pitchFamily="2" charset="-122"/>
              </a:rPr>
              <a:t> 生成式（</a:t>
            </a:r>
            <a:r>
              <a:rPr lang="en-US" altLang="zh-CN" dirty="0">
                <a:ea typeface="宋体" panose="02010600030101010101" pitchFamily="2" charset="-122"/>
              </a:rPr>
              <a:t>generative</a:t>
            </a:r>
            <a:r>
              <a:rPr lang="zh-CN" altLang="en-US" dirty="0">
                <a:ea typeface="宋体" panose="02010600030101010101" pitchFamily="2" charset="-122"/>
              </a:rPr>
              <a:t>）方法 </a:t>
            </a:r>
          </a:p>
          <a:p>
            <a:pPr algn="l">
              <a:spcBef>
                <a:spcPct val="50000"/>
              </a:spcBef>
              <a:buFont typeface="Times New Roman" panose="02020603050405020304" pitchFamily="18" charset="0"/>
              <a:buChar char="–"/>
            </a:pPr>
            <a:r>
              <a:rPr lang="zh-CN" altLang="en-US" dirty="0" smtClean="0">
                <a:ea typeface="宋体" panose="02010600030101010101" pitchFamily="2" charset="-122"/>
              </a:rPr>
              <a:t> 大</a:t>
            </a:r>
            <a:r>
              <a:rPr lang="zh-CN" altLang="en-US" dirty="0">
                <a:ea typeface="宋体" panose="02010600030101010101" pitchFamily="2" charset="-122"/>
              </a:rPr>
              <a:t>间隔半监督分类方法</a:t>
            </a:r>
          </a:p>
          <a:p>
            <a:pPr algn="l">
              <a:spcBef>
                <a:spcPct val="50000"/>
              </a:spcBef>
              <a:buFont typeface="Times New Roman" panose="02020603050405020304" pitchFamily="18" charset="0"/>
              <a:buChar char="–"/>
            </a:pPr>
            <a:r>
              <a:rPr lang="zh-CN" altLang="en-US" dirty="0">
                <a:ea typeface="宋体" panose="02010600030101010101" pitchFamily="2" charset="-122"/>
              </a:rPr>
              <a:t> 基于图的半监督分类方法 </a:t>
            </a:r>
          </a:p>
          <a:p>
            <a:pPr algn="l">
              <a:spcBef>
                <a:spcPct val="50000"/>
              </a:spcBef>
              <a:buFont typeface="Times New Roman" panose="02020603050405020304" pitchFamily="18" charset="0"/>
              <a:buChar char="–"/>
            </a:pPr>
            <a:r>
              <a:rPr lang="zh-CN" altLang="en-US" b="1" dirty="0">
                <a:solidFill>
                  <a:srgbClr val="1F4E79"/>
                </a:solidFill>
                <a:ea typeface="宋体" panose="02010600030101010101" pitchFamily="2" charset="-122"/>
              </a:rPr>
              <a:t> 协同训练（</a:t>
            </a:r>
            <a:r>
              <a:rPr lang="en-US" altLang="zh-CN" b="1" dirty="0">
                <a:solidFill>
                  <a:srgbClr val="1F4E79"/>
                </a:solidFill>
                <a:ea typeface="宋体" panose="02010600030101010101" pitchFamily="2" charset="-122"/>
              </a:rPr>
              <a:t>co-training</a:t>
            </a:r>
            <a:r>
              <a:rPr lang="zh-CN" altLang="en-US" b="1" dirty="0">
                <a:solidFill>
                  <a:srgbClr val="1F4E79"/>
                </a:solidFill>
                <a:ea typeface="宋体" panose="02010600030101010101" pitchFamily="2" charset="-122"/>
              </a:rPr>
              <a:t>）方法 </a:t>
            </a:r>
          </a:p>
        </p:txBody>
      </p:sp>
    </p:spTree>
    <p:extLst>
      <p:ext uri="{BB962C8B-B14F-4D97-AF65-F5344CB8AC3E}">
        <p14:creationId xmlns:p14="http://schemas.microsoft.com/office/powerpoint/2010/main" val="33650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学习方法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协同训练方法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6" name="Rectangle 3"/>
          <p:cNvSpPr txBox="1">
            <a:spLocks noChangeArrowheads="1"/>
          </p:cNvSpPr>
          <p:nvPr/>
        </p:nvSpPr>
        <p:spPr>
          <a:xfrm>
            <a:off x="457199" y="1228725"/>
            <a:ext cx="10005237" cy="2632075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协同训练（</a:t>
            </a: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co-training</a:t>
            </a:r>
            <a:r>
              <a:rPr lang="zh-CN" altLang="en-US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）方法</a:t>
            </a:r>
          </a:p>
          <a:p>
            <a:pPr lvl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 typeface="Viner Hand ITC" panose="03070502030502020203" pitchFamily="66" charset="0"/>
              <a:buChar char="−"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利用两个或多个分类器，在学习过程中，各分类器挑选若干置信度高的无标号样本进行相互标记，然后更新分类模型。 </a:t>
            </a:r>
          </a:p>
          <a:p>
            <a:pPr lvl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 typeface="Viner Hand ITC" panose="03070502030502020203" pitchFamily="66" charset="0"/>
              <a:buChar char="−"/>
            </a:pP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Co-EM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Tri-training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等。</a:t>
            </a:r>
          </a:p>
        </p:txBody>
      </p:sp>
      <p:sp>
        <p:nvSpPr>
          <p:cNvPr id="177" name="Text Box 4"/>
          <p:cNvSpPr txBox="1">
            <a:spLocks noChangeArrowheads="1"/>
          </p:cNvSpPr>
          <p:nvPr/>
        </p:nvSpPr>
        <p:spPr bwMode="auto">
          <a:xfrm>
            <a:off x="250825" y="5103923"/>
            <a:ext cx="11589134" cy="954107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ea typeface="宋体" panose="02010600030101010101" pitchFamily="2" charset="-122"/>
              </a:rPr>
              <a:t>Nigam</a:t>
            </a:r>
            <a:r>
              <a:rPr lang="en-US" altLang="zh-CN" sz="1400" dirty="0">
                <a:ea typeface="宋体" panose="02010600030101010101" pitchFamily="2" charset="-122"/>
              </a:rPr>
              <a:t>, K. &amp; </a:t>
            </a:r>
            <a:r>
              <a:rPr lang="en-US" altLang="zh-CN" sz="1400" dirty="0" err="1">
                <a:ea typeface="宋体" panose="02010600030101010101" pitchFamily="2" charset="-122"/>
              </a:rPr>
              <a:t>Ghani</a:t>
            </a:r>
            <a:r>
              <a:rPr lang="en-US" altLang="zh-CN" sz="1400" dirty="0">
                <a:ea typeface="宋体" panose="02010600030101010101" pitchFamily="2" charset="-122"/>
              </a:rPr>
              <a:t>, R. (2000). Analyzing the effectiveness and applicability of co-training. In: </a:t>
            </a:r>
            <a:r>
              <a:rPr lang="en-US" altLang="zh-CN" sz="1400" i="1" dirty="0">
                <a:ea typeface="宋体" panose="02010600030101010101" pitchFamily="2" charset="-122"/>
              </a:rPr>
              <a:t>Proceedings of the 9th ACM International Conference on Information and Knowledge Management</a:t>
            </a:r>
            <a:r>
              <a:rPr lang="en-US" altLang="zh-CN" sz="1400" dirty="0">
                <a:ea typeface="宋体" panose="02010600030101010101" pitchFamily="2" charset="-122"/>
              </a:rPr>
              <a:t>, Mclean, VA, 86-93.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ea typeface="宋体" panose="02010600030101010101" pitchFamily="2" charset="-122"/>
              </a:rPr>
              <a:t>Zhou</a:t>
            </a:r>
            <a:r>
              <a:rPr lang="en-US" altLang="zh-CN" sz="1400" dirty="0">
                <a:ea typeface="宋体" panose="02010600030101010101" pitchFamily="2" charset="-122"/>
              </a:rPr>
              <a:t>, Z.-H., &amp; Li, M. (</a:t>
            </a:r>
            <a:r>
              <a:rPr lang="en-US" altLang="zh-CN" sz="1400" dirty="0" smtClean="0">
                <a:ea typeface="宋体" panose="02010600030101010101" pitchFamily="2" charset="-122"/>
              </a:rPr>
              <a:t>2005). </a:t>
            </a:r>
            <a:r>
              <a:rPr lang="en-US" altLang="zh-CN" sz="1400" dirty="0">
                <a:ea typeface="宋体" panose="02010600030101010101" pitchFamily="2" charset="-122"/>
              </a:rPr>
              <a:t>Tri-training: Exploiting unlabeled data using three classifiers. </a:t>
            </a:r>
            <a:r>
              <a:rPr lang="en-US" altLang="zh-CN" sz="1400" i="1" dirty="0">
                <a:ea typeface="宋体" panose="02010600030101010101" pitchFamily="2" charset="-122"/>
              </a:rPr>
              <a:t>IEEE Transactions on Knowledge and Data Engineering</a:t>
            </a:r>
            <a:r>
              <a:rPr lang="en-US" altLang="zh-CN" sz="1400" dirty="0">
                <a:ea typeface="宋体" panose="02010600030101010101" pitchFamily="2" charset="-122"/>
              </a:rPr>
              <a:t>, 17(11):1529-1541.</a:t>
            </a:r>
            <a:endParaRPr lang="zh-CN" altLang="en-US" sz="1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047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学习方法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协同训练方法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6" name="Group 3"/>
          <p:cNvGrpSpPr>
            <a:grpSpLocks/>
          </p:cNvGrpSpPr>
          <p:nvPr/>
        </p:nvGrpSpPr>
        <p:grpSpPr bwMode="auto">
          <a:xfrm>
            <a:off x="1616149" y="1905000"/>
            <a:ext cx="1933575" cy="4343400"/>
            <a:chOff x="192" y="1104"/>
            <a:chExt cx="1218" cy="2736"/>
          </a:xfrm>
        </p:grpSpPr>
        <p:sp>
          <p:nvSpPr>
            <p:cNvPr id="177" name="Rectangle 4"/>
            <p:cNvSpPr>
              <a:spLocks noChangeArrowheads="1"/>
            </p:cNvSpPr>
            <p:nvPr/>
          </p:nvSpPr>
          <p:spPr bwMode="auto">
            <a:xfrm>
              <a:off x="336" y="1344"/>
              <a:ext cx="644" cy="2496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8" name="Line 5"/>
            <p:cNvSpPr>
              <a:spLocks noChangeShapeType="1"/>
            </p:cNvSpPr>
            <p:nvPr/>
          </p:nvSpPr>
          <p:spPr bwMode="auto">
            <a:xfrm flipH="1">
              <a:off x="432" y="1536"/>
              <a:ext cx="11" cy="4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9" name="Line 6"/>
            <p:cNvSpPr>
              <a:spLocks noChangeShapeType="1"/>
            </p:cNvSpPr>
            <p:nvPr/>
          </p:nvSpPr>
          <p:spPr bwMode="auto">
            <a:xfrm flipH="1">
              <a:off x="576" y="1632"/>
              <a:ext cx="11" cy="4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0" name="Line 7"/>
            <p:cNvSpPr>
              <a:spLocks noChangeShapeType="1"/>
            </p:cNvSpPr>
            <p:nvPr/>
          </p:nvSpPr>
          <p:spPr bwMode="auto">
            <a:xfrm flipH="1">
              <a:off x="709" y="1488"/>
              <a:ext cx="11" cy="4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" name="Line 8"/>
            <p:cNvSpPr>
              <a:spLocks noChangeShapeType="1"/>
            </p:cNvSpPr>
            <p:nvPr/>
          </p:nvSpPr>
          <p:spPr bwMode="auto">
            <a:xfrm flipH="1">
              <a:off x="709" y="3260"/>
              <a:ext cx="11" cy="4"/>
            </a:xfrm>
            <a:prstGeom prst="line">
              <a:avLst/>
            </a:prstGeom>
            <a:noFill/>
            <a:ln w="41275">
              <a:solidFill>
                <a:srgbClr val="3333CC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" name="Line 9"/>
            <p:cNvSpPr>
              <a:spLocks noChangeShapeType="1"/>
            </p:cNvSpPr>
            <p:nvPr/>
          </p:nvSpPr>
          <p:spPr bwMode="auto">
            <a:xfrm flipH="1">
              <a:off x="672" y="3504"/>
              <a:ext cx="11" cy="4"/>
            </a:xfrm>
            <a:prstGeom prst="line">
              <a:avLst/>
            </a:prstGeom>
            <a:noFill/>
            <a:ln w="41275">
              <a:solidFill>
                <a:srgbClr val="3333CC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" name="Line 10"/>
            <p:cNvSpPr>
              <a:spLocks noChangeShapeType="1"/>
            </p:cNvSpPr>
            <p:nvPr/>
          </p:nvSpPr>
          <p:spPr bwMode="auto">
            <a:xfrm flipH="1">
              <a:off x="528" y="3312"/>
              <a:ext cx="11" cy="4"/>
            </a:xfrm>
            <a:prstGeom prst="line">
              <a:avLst/>
            </a:prstGeom>
            <a:noFill/>
            <a:ln w="41275">
              <a:solidFill>
                <a:srgbClr val="3333CC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" name="Line 11"/>
            <p:cNvSpPr>
              <a:spLocks noChangeShapeType="1"/>
            </p:cNvSpPr>
            <p:nvPr/>
          </p:nvSpPr>
          <p:spPr bwMode="auto">
            <a:xfrm flipH="1">
              <a:off x="576" y="2300"/>
              <a:ext cx="11" cy="4"/>
            </a:xfrm>
            <a:prstGeom prst="line">
              <a:avLst/>
            </a:prstGeom>
            <a:noFill/>
            <a:ln w="41275">
              <a:solidFill>
                <a:srgbClr val="339966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" name="Line 12"/>
            <p:cNvSpPr>
              <a:spLocks noChangeShapeType="1"/>
            </p:cNvSpPr>
            <p:nvPr/>
          </p:nvSpPr>
          <p:spPr bwMode="auto">
            <a:xfrm flipH="1">
              <a:off x="805" y="2540"/>
              <a:ext cx="11" cy="4"/>
            </a:xfrm>
            <a:prstGeom prst="line">
              <a:avLst/>
            </a:prstGeom>
            <a:noFill/>
            <a:ln w="41275">
              <a:solidFill>
                <a:srgbClr val="339966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" name="Line 13"/>
            <p:cNvSpPr>
              <a:spLocks noChangeShapeType="1"/>
            </p:cNvSpPr>
            <p:nvPr/>
          </p:nvSpPr>
          <p:spPr bwMode="auto">
            <a:xfrm flipH="1">
              <a:off x="469" y="2492"/>
              <a:ext cx="11" cy="4"/>
            </a:xfrm>
            <a:prstGeom prst="line">
              <a:avLst/>
            </a:prstGeom>
            <a:noFill/>
            <a:ln w="41275">
              <a:solidFill>
                <a:srgbClr val="339966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7" name="Line 14"/>
            <p:cNvSpPr>
              <a:spLocks noChangeShapeType="1"/>
            </p:cNvSpPr>
            <p:nvPr/>
          </p:nvSpPr>
          <p:spPr bwMode="auto">
            <a:xfrm flipH="1">
              <a:off x="480" y="1872"/>
              <a:ext cx="11" cy="4"/>
            </a:xfrm>
            <a:prstGeom prst="line">
              <a:avLst/>
            </a:prstGeom>
            <a:noFill/>
            <a:ln w="41275">
              <a:solidFill>
                <a:srgbClr val="339966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8" name="Line 15"/>
            <p:cNvSpPr>
              <a:spLocks noChangeShapeType="1"/>
            </p:cNvSpPr>
            <p:nvPr/>
          </p:nvSpPr>
          <p:spPr bwMode="auto">
            <a:xfrm flipH="1">
              <a:off x="864" y="2160"/>
              <a:ext cx="11" cy="4"/>
            </a:xfrm>
            <a:prstGeom prst="line">
              <a:avLst/>
            </a:prstGeom>
            <a:noFill/>
            <a:ln w="41275">
              <a:solidFill>
                <a:srgbClr val="339966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9" name="Line 16"/>
            <p:cNvSpPr>
              <a:spLocks noChangeShapeType="1"/>
            </p:cNvSpPr>
            <p:nvPr/>
          </p:nvSpPr>
          <p:spPr bwMode="auto">
            <a:xfrm flipH="1">
              <a:off x="672" y="2064"/>
              <a:ext cx="11" cy="4"/>
            </a:xfrm>
            <a:prstGeom prst="line">
              <a:avLst/>
            </a:prstGeom>
            <a:noFill/>
            <a:ln w="41275">
              <a:solidFill>
                <a:srgbClr val="339966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0" name="Line 17"/>
            <p:cNvSpPr>
              <a:spLocks noChangeShapeType="1"/>
            </p:cNvSpPr>
            <p:nvPr/>
          </p:nvSpPr>
          <p:spPr bwMode="auto">
            <a:xfrm flipH="1">
              <a:off x="864" y="1872"/>
              <a:ext cx="11" cy="4"/>
            </a:xfrm>
            <a:prstGeom prst="line">
              <a:avLst/>
            </a:prstGeom>
            <a:noFill/>
            <a:ln w="41275">
              <a:solidFill>
                <a:srgbClr val="339966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1" name="Line 18"/>
            <p:cNvSpPr>
              <a:spLocks noChangeShapeType="1"/>
            </p:cNvSpPr>
            <p:nvPr/>
          </p:nvSpPr>
          <p:spPr bwMode="auto">
            <a:xfrm flipH="1">
              <a:off x="528" y="2736"/>
              <a:ext cx="11" cy="4"/>
            </a:xfrm>
            <a:prstGeom prst="line">
              <a:avLst/>
            </a:prstGeom>
            <a:noFill/>
            <a:ln w="41275">
              <a:solidFill>
                <a:srgbClr val="339966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2" name="Line 19"/>
            <p:cNvSpPr>
              <a:spLocks noChangeShapeType="1"/>
            </p:cNvSpPr>
            <p:nvPr/>
          </p:nvSpPr>
          <p:spPr bwMode="auto">
            <a:xfrm flipH="1">
              <a:off x="768" y="3024"/>
              <a:ext cx="11" cy="4"/>
            </a:xfrm>
            <a:prstGeom prst="line">
              <a:avLst/>
            </a:prstGeom>
            <a:noFill/>
            <a:ln w="41275">
              <a:solidFill>
                <a:srgbClr val="339966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3" name="Line 20"/>
            <p:cNvSpPr>
              <a:spLocks noChangeShapeType="1"/>
            </p:cNvSpPr>
            <p:nvPr/>
          </p:nvSpPr>
          <p:spPr bwMode="auto">
            <a:xfrm flipH="1">
              <a:off x="768" y="2832"/>
              <a:ext cx="11" cy="4"/>
            </a:xfrm>
            <a:prstGeom prst="line">
              <a:avLst/>
            </a:prstGeom>
            <a:noFill/>
            <a:ln w="41275">
              <a:solidFill>
                <a:srgbClr val="339966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" name="Line 21"/>
            <p:cNvSpPr>
              <a:spLocks noChangeShapeType="1"/>
            </p:cNvSpPr>
            <p:nvPr/>
          </p:nvSpPr>
          <p:spPr bwMode="auto">
            <a:xfrm flipH="1">
              <a:off x="528" y="2976"/>
              <a:ext cx="11" cy="4"/>
            </a:xfrm>
            <a:prstGeom prst="line">
              <a:avLst/>
            </a:prstGeom>
            <a:noFill/>
            <a:ln w="41275">
              <a:solidFill>
                <a:srgbClr val="339966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" name="Text Box 22"/>
            <p:cNvSpPr txBox="1">
              <a:spLocks noChangeArrowheads="1"/>
            </p:cNvSpPr>
            <p:nvPr/>
          </p:nvSpPr>
          <p:spPr bwMode="auto">
            <a:xfrm>
              <a:off x="192" y="1104"/>
              <a:ext cx="121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zh-CN" sz="1800">
                  <a:solidFill>
                    <a:srgbClr val="9933FF"/>
                  </a:solidFill>
                  <a:latin typeface="Comic Sans MS" panose="030F0702030302020204" pitchFamily="66" charset="0"/>
                  <a:ea typeface="宋体" panose="02010600030101010101" pitchFamily="2" charset="-122"/>
                </a:rPr>
                <a:t>Iteration: </a:t>
              </a:r>
              <a:r>
                <a:rPr lang="en-US" altLang="zh-CN" sz="1800">
                  <a:solidFill>
                    <a:srgbClr val="9933FF"/>
                  </a:solidFill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196" name="Text Box 23"/>
            <p:cNvSpPr txBox="1">
              <a:spLocks noChangeArrowheads="1"/>
            </p:cNvSpPr>
            <p:nvPr/>
          </p:nvSpPr>
          <p:spPr bwMode="auto">
            <a:xfrm>
              <a:off x="456" y="1296"/>
              <a:ext cx="3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0066"/>
                  </a:solidFill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97" name="Text Box 24"/>
            <p:cNvSpPr txBox="1">
              <a:spLocks noChangeArrowheads="1"/>
            </p:cNvSpPr>
            <p:nvPr/>
          </p:nvSpPr>
          <p:spPr bwMode="auto">
            <a:xfrm>
              <a:off x="384" y="3312"/>
              <a:ext cx="3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3333CC"/>
                  </a:solidFill>
                  <a:ea typeface="宋体" panose="02010600030101010101" pitchFamily="2" charset="-122"/>
                </a:rPr>
                <a:t>-</a:t>
              </a:r>
            </a:p>
          </p:txBody>
        </p:sp>
      </p:grpSp>
      <p:grpSp>
        <p:nvGrpSpPr>
          <p:cNvPr id="198" name="Group 25"/>
          <p:cNvGrpSpPr>
            <a:grpSpLocks/>
          </p:cNvGrpSpPr>
          <p:nvPr/>
        </p:nvGrpSpPr>
        <p:grpSpPr bwMode="auto">
          <a:xfrm>
            <a:off x="8032824" y="1905000"/>
            <a:ext cx="2165350" cy="4343400"/>
            <a:chOff x="4330" y="1200"/>
            <a:chExt cx="1364" cy="2736"/>
          </a:xfrm>
        </p:grpSpPr>
        <p:grpSp>
          <p:nvGrpSpPr>
            <p:cNvPr id="199" name="Group 26"/>
            <p:cNvGrpSpPr>
              <a:grpSpLocks/>
            </p:cNvGrpSpPr>
            <p:nvPr/>
          </p:nvGrpSpPr>
          <p:grpSpPr bwMode="auto">
            <a:xfrm>
              <a:off x="4330" y="1200"/>
              <a:ext cx="1218" cy="2736"/>
              <a:chOff x="192" y="1104"/>
              <a:chExt cx="1218" cy="2736"/>
            </a:xfrm>
          </p:grpSpPr>
          <p:sp>
            <p:nvSpPr>
              <p:cNvPr id="201" name="Rectangle 27"/>
              <p:cNvSpPr>
                <a:spLocks noChangeArrowheads="1"/>
              </p:cNvSpPr>
              <p:nvPr/>
            </p:nvSpPr>
            <p:spPr bwMode="auto">
              <a:xfrm>
                <a:off x="336" y="1344"/>
                <a:ext cx="644" cy="2496"/>
              </a:xfrm>
              <a:prstGeom prst="rect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2" name="Line 28"/>
              <p:cNvSpPr>
                <a:spLocks noChangeShapeType="1"/>
              </p:cNvSpPr>
              <p:nvPr/>
            </p:nvSpPr>
            <p:spPr bwMode="auto">
              <a:xfrm flipH="1">
                <a:off x="432" y="1536"/>
                <a:ext cx="11" cy="4"/>
              </a:xfrm>
              <a:prstGeom prst="line">
                <a:avLst/>
              </a:prstGeom>
              <a:noFill/>
              <a:ln w="41275">
                <a:solidFill>
                  <a:srgbClr val="FF0000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3" name="Line 29"/>
              <p:cNvSpPr>
                <a:spLocks noChangeShapeType="1"/>
              </p:cNvSpPr>
              <p:nvPr/>
            </p:nvSpPr>
            <p:spPr bwMode="auto">
              <a:xfrm flipH="1">
                <a:off x="576" y="1632"/>
                <a:ext cx="11" cy="4"/>
              </a:xfrm>
              <a:prstGeom prst="line">
                <a:avLst/>
              </a:prstGeom>
              <a:noFill/>
              <a:ln w="41275">
                <a:solidFill>
                  <a:srgbClr val="FF0000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4" name="Line 30"/>
              <p:cNvSpPr>
                <a:spLocks noChangeShapeType="1"/>
              </p:cNvSpPr>
              <p:nvPr/>
            </p:nvSpPr>
            <p:spPr bwMode="auto">
              <a:xfrm flipH="1">
                <a:off x="709" y="1488"/>
                <a:ext cx="11" cy="4"/>
              </a:xfrm>
              <a:prstGeom prst="line">
                <a:avLst/>
              </a:prstGeom>
              <a:noFill/>
              <a:ln w="41275">
                <a:solidFill>
                  <a:srgbClr val="FF0000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" name="Line 31"/>
              <p:cNvSpPr>
                <a:spLocks noChangeShapeType="1"/>
              </p:cNvSpPr>
              <p:nvPr/>
            </p:nvSpPr>
            <p:spPr bwMode="auto">
              <a:xfrm flipH="1">
                <a:off x="709" y="3260"/>
                <a:ext cx="11" cy="4"/>
              </a:xfrm>
              <a:prstGeom prst="line">
                <a:avLst/>
              </a:prstGeom>
              <a:noFill/>
              <a:ln w="41275">
                <a:solidFill>
                  <a:srgbClr val="3333CC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" name="Line 32"/>
              <p:cNvSpPr>
                <a:spLocks noChangeShapeType="1"/>
              </p:cNvSpPr>
              <p:nvPr/>
            </p:nvSpPr>
            <p:spPr bwMode="auto">
              <a:xfrm flipH="1">
                <a:off x="672" y="3504"/>
                <a:ext cx="11" cy="4"/>
              </a:xfrm>
              <a:prstGeom prst="line">
                <a:avLst/>
              </a:prstGeom>
              <a:noFill/>
              <a:ln w="41275">
                <a:solidFill>
                  <a:srgbClr val="3333CC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" name="Line 33"/>
              <p:cNvSpPr>
                <a:spLocks noChangeShapeType="1"/>
              </p:cNvSpPr>
              <p:nvPr/>
            </p:nvSpPr>
            <p:spPr bwMode="auto">
              <a:xfrm flipH="1">
                <a:off x="528" y="3312"/>
                <a:ext cx="11" cy="4"/>
              </a:xfrm>
              <a:prstGeom prst="line">
                <a:avLst/>
              </a:prstGeom>
              <a:noFill/>
              <a:ln w="41275">
                <a:solidFill>
                  <a:srgbClr val="3333CC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" name="Line 34"/>
              <p:cNvSpPr>
                <a:spLocks noChangeShapeType="1"/>
              </p:cNvSpPr>
              <p:nvPr/>
            </p:nvSpPr>
            <p:spPr bwMode="auto">
              <a:xfrm flipH="1">
                <a:off x="576" y="2300"/>
                <a:ext cx="11" cy="4"/>
              </a:xfrm>
              <a:prstGeom prst="line">
                <a:avLst/>
              </a:prstGeom>
              <a:noFill/>
              <a:ln w="41275">
                <a:solidFill>
                  <a:srgbClr val="339966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" name="Line 35"/>
              <p:cNvSpPr>
                <a:spLocks noChangeShapeType="1"/>
              </p:cNvSpPr>
              <p:nvPr/>
            </p:nvSpPr>
            <p:spPr bwMode="auto">
              <a:xfrm flipH="1">
                <a:off x="805" y="2540"/>
                <a:ext cx="11" cy="4"/>
              </a:xfrm>
              <a:prstGeom prst="line">
                <a:avLst/>
              </a:prstGeom>
              <a:noFill/>
              <a:ln w="41275">
                <a:solidFill>
                  <a:srgbClr val="339966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0" name="Line 36"/>
              <p:cNvSpPr>
                <a:spLocks noChangeShapeType="1"/>
              </p:cNvSpPr>
              <p:nvPr/>
            </p:nvSpPr>
            <p:spPr bwMode="auto">
              <a:xfrm flipH="1">
                <a:off x="469" y="2492"/>
                <a:ext cx="11" cy="4"/>
              </a:xfrm>
              <a:prstGeom prst="line">
                <a:avLst/>
              </a:prstGeom>
              <a:noFill/>
              <a:ln w="41275">
                <a:solidFill>
                  <a:srgbClr val="339966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1" name="Line 37"/>
              <p:cNvSpPr>
                <a:spLocks noChangeShapeType="1"/>
              </p:cNvSpPr>
              <p:nvPr/>
            </p:nvSpPr>
            <p:spPr bwMode="auto">
              <a:xfrm flipH="1">
                <a:off x="480" y="1872"/>
                <a:ext cx="11" cy="4"/>
              </a:xfrm>
              <a:prstGeom prst="line">
                <a:avLst/>
              </a:prstGeom>
              <a:noFill/>
              <a:ln w="41275">
                <a:solidFill>
                  <a:srgbClr val="339966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" name="Line 38"/>
              <p:cNvSpPr>
                <a:spLocks noChangeShapeType="1"/>
              </p:cNvSpPr>
              <p:nvPr/>
            </p:nvSpPr>
            <p:spPr bwMode="auto">
              <a:xfrm flipH="1">
                <a:off x="864" y="2160"/>
                <a:ext cx="11" cy="4"/>
              </a:xfrm>
              <a:prstGeom prst="line">
                <a:avLst/>
              </a:prstGeom>
              <a:noFill/>
              <a:ln w="41275">
                <a:solidFill>
                  <a:srgbClr val="339966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3" name="Line 39"/>
              <p:cNvSpPr>
                <a:spLocks noChangeShapeType="1"/>
              </p:cNvSpPr>
              <p:nvPr/>
            </p:nvSpPr>
            <p:spPr bwMode="auto">
              <a:xfrm flipH="1">
                <a:off x="672" y="2064"/>
                <a:ext cx="11" cy="4"/>
              </a:xfrm>
              <a:prstGeom prst="line">
                <a:avLst/>
              </a:prstGeom>
              <a:noFill/>
              <a:ln w="41275">
                <a:solidFill>
                  <a:srgbClr val="FF0000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4" name="Line 40"/>
              <p:cNvSpPr>
                <a:spLocks noChangeShapeType="1"/>
              </p:cNvSpPr>
              <p:nvPr/>
            </p:nvSpPr>
            <p:spPr bwMode="auto">
              <a:xfrm flipH="1">
                <a:off x="864" y="1872"/>
                <a:ext cx="11" cy="4"/>
              </a:xfrm>
              <a:prstGeom prst="line">
                <a:avLst/>
              </a:prstGeom>
              <a:noFill/>
              <a:ln w="41275">
                <a:solidFill>
                  <a:srgbClr val="FF0000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" name="Line 41"/>
              <p:cNvSpPr>
                <a:spLocks noChangeShapeType="1"/>
              </p:cNvSpPr>
              <p:nvPr/>
            </p:nvSpPr>
            <p:spPr bwMode="auto">
              <a:xfrm flipH="1">
                <a:off x="528" y="2736"/>
                <a:ext cx="11" cy="4"/>
              </a:xfrm>
              <a:prstGeom prst="line">
                <a:avLst/>
              </a:prstGeom>
              <a:noFill/>
              <a:ln w="41275">
                <a:solidFill>
                  <a:srgbClr val="339966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" name="Line 42"/>
              <p:cNvSpPr>
                <a:spLocks noChangeShapeType="1"/>
              </p:cNvSpPr>
              <p:nvPr/>
            </p:nvSpPr>
            <p:spPr bwMode="auto">
              <a:xfrm flipH="1">
                <a:off x="768" y="3024"/>
                <a:ext cx="11" cy="4"/>
              </a:xfrm>
              <a:prstGeom prst="line">
                <a:avLst/>
              </a:prstGeom>
              <a:noFill/>
              <a:ln w="41275">
                <a:solidFill>
                  <a:srgbClr val="3333CC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" name="Line 43"/>
              <p:cNvSpPr>
                <a:spLocks noChangeShapeType="1"/>
              </p:cNvSpPr>
              <p:nvPr/>
            </p:nvSpPr>
            <p:spPr bwMode="auto">
              <a:xfrm flipH="1">
                <a:off x="768" y="2832"/>
                <a:ext cx="11" cy="4"/>
              </a:xfrm>
              <a:prstGeom prst="line">
                <a:avLst/>
              </a:prstGeom>
              <a:noFill/>
              <a:ln w="41275">
                <a:solidFill>
                  <a:srgbClr val="3333CC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8" name="Line 44"/>
              <p:cNvSpPr>
                <a:spLocks noChangeShapeType="1"/>
              </p:cNvSpPr>
              <p:nvPr/>
            </p:nvSpPr>
            <p:spPr bwMode="auto">
              <a:xfrm flipH="1">
                <a:off x="528" y="2976"/>
                <a:ext cx="11" cy="4"/>
              </a:xfrm>
              <a:prstGeom prst="line">
                <a:avLst/>
              </a:prstGeom>
              <a:noFill/>
              <a:ln w="41275">
                <a:solidFill>
                  <a:srgbClr val="339966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9" name="Text Box 45"/>
              <p:cNvSpPr txBox="1">
                <a:spLocks noChangeArrowheads="1"/>
              </p:cNvSpPr>
              <p:nvPr/>
            </p:nvSpPr>
            <p:spPr bwMode="auto">
              <a:xfrm>
                <a:off x="192" y="1104"/>
                <a:ext cx="121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 eaLnBrk="0" hangingPunct="0">
                  <a:spcBef>
                    <a:spcPct val="50000"/>
                  </a:spcBef>
                </a:pPr>
                <a:r>
                  <a:rPr lang="en-US" altLang="zh-CN" sz="1800">
                    <a:solidFill>
                      <a:srgbClr val="9933FF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Iteration: </a:t>
                </a:r>
                <a:r>
                  <a:rPr lang="en-US" altLang="zh-CN" sz="1800">
                    <a:solidFill>
                      <a:srgbClr val="9933FF"/>
                    </a:solidFill>
                    <a:ea typeface="宋体" panose="02010600030101010101" pitchFamily="2" charset="-122"/>
                  </a:rPr>
                  <a:t>t</a:t>
                </a:r>
                <a:r>
                  <a:rPr lang="en-US" altLang="zh-CN" sz="1800">
                    <a:solidFill>
                      <a:srgbClr val="9933FF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+1</a:t>
                </a:r>
              </a:p>
            </p:txBody>
          </p:sp>
          <p:sp>
            <p:nvSpPr>
              <p:cNvPr id="220" name="Text Box 46"/>
              <p:cNvSpPr txBox="1">
                <a:spLocks noChangeArrowheads="1"/>
              </p:cNvSpPr>
              <p:nvPr/>
            </p:nvSpPr>
            <p:spPr bwMode="auto">
              <a:xfrm>
                <a:off x="456" y="1296"/>
                <a:ext cx="312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 eaLnBrk="0" hangingPunct="0">
                  <a:spcBef>
                    <a:spcPct val="50000"/>
                  </a:spcBef>
                </a:pPr>
                <a:r>
                  <a:rPr lang="en-US" altLang="zh-CN" sz="2800" b="1">
                    <a:solidFill>
                      <a:srgbClr val="FF0066"/>
                    </a:solidFill>
                    <a:ea typeface="宋体" panose="02010600030101010101" pitchFamily="2" charset="-122"/>
                  </a:rPr>
                  <a:t>+</a:t>
                </a:r>
              </a:p>
            </p:txBody>
          </p:sp>
          <p:sp>
            <p:nvSpPr>
              <p:cNvPr id="221" name="Text Box 47"/>
              <p:cNvSpPr txBox="1">
                <a:spLocks noChangeArrowheads="1"/>
              </p:cNvSpPr>
              <p:nvPr/>
            </p:nvSpPr>
            <p:spPr bwMode="auto">
              <a:xfrm>
                <a:off x="384" y="3312"/>
                <a:ext cx="312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 eaLnBrk="0" hangingPunct="0">
                  <a:spcBef>
                    <a:spcPct val="50000"/>
                  </a:spcBef>
                </a:pPr>
                <a:r>
                  <a:rPr lang="en-US" altLang="zh-CN" sz="2800" b="1">
                    <a:solidFill>
                      <a:srgbClr val="3333CC"/>
                    </a:solidFill>
                    <a:ea typeface="宋体" panose="02010600030101010101" pitchFamily="2" charset="-122"/>
                  </a:rPr>
                  <a:t>-</a:t>
                </a:r>
              </a:p>
            </p:txBody>
          </p:sp>
        </p:grpSp>
        <p:sp>
          <p:nvSpPr>
            <p:cNvPr id="200" name="Text Box 48"/>
            <p:cNvSpPr txBox="1">
              <a:spLocks noChangeArrowheads="1"/>
            </p:cNvSpPr>
            <p:nvPr/>
          </p:nvSpPr>
          <p:spPr bwMode="auto">
            <a:xfrm>
              <a:off x="5232" y="2179"/>
              <a:ext cx="46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3200" b="1">
                  <a:latin typeface="Comic Sans MS" panose="030F0702030302020204" pitchFamily="66" charset="0"/>
                  <a:ea typeface="宋体" panose="02010600030101010101" pitchFamily="2" charset="-122"/>
                </a:rPr>
                <a:t>……</a:t>
              </a:r>
            </a:p>
          </p:txBody>
        </p:sp>
      </p:grpSp>
      <p:grpSp>
        <p:nvGrpSpPr>
          <p:cNvPr id="222" name="Group 49"/>
          <p:cNvGrpSpPr>
            <a:grpSpLocks/>
          </p:cNvGrpSpPr>
          <p:nvPr/>
        </p:nvGrpSpPr>
        <p:grpSpPr bwMode="auto">
          <a:xfrm>
            <a:off x="2911549" y="2133600"/>
            <a:ext cx="1905000" cy="4038600"/>
            <a:chOff x="1104" y="1344"/>
            <a:chExt cx="1200" cy="2544"/>
          </a:xfrm>
        </p:grpSpPr>
        <p:grpSp>
          <p:nvGrpSpPr>
            <p:cNvPr id="223" name="Group 50"/>
            <p:cNvGrpSpPr>
              <a:grpSpLocks/>
            </p:cNvGrpSpPr>
            <p:nvPr/>
          </p:nvGrpSpPr>
          <p:grpSpPr bwMode="auto">
            <a:xfrm>
              <a:off x="1104" y="1344"/>
              <a:ext cx="1152" cy="1056"/>
              <a:chOff x="1104" y="1344"/>
              <a:chExt cx="1152" cy="1056"/>
            </a:xfrm>
          </p:grpSpPr>
          <p:sp>
            <p:nvSpPr>
              <p:cNvPr id="228" name="Oval 51"/>
              <p:cNvSpPr>
                <a:spLocks noChangeArrowheads="1"/>
              </p:cNvSpPr>
              <p:nvPr/>
            </p:nvSpPr>
            <p:spPr bwMode="auto">
              <a:xfrm>
                <a:off x="1344" y="1344"/>
                <a:ext cx="912" cy="1056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D60093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C1</a:t>
                </a:r>
                <a:r>
                  <a:rPr lang="en-US" altLang="zh-CN" sz="1800">
                    <a:latin typeface="Comic Sans MS" panose="030F0702030302020204" pitchFamily="66" charset="0"/>
                    <a:ea typeface="宋体" panose="02010600030101010101" pitchFamily="2" charset="-122"/>
                  </a:rPr>
                  <a:t>: A </a:t>
                </a:r>
              </a:p>
              <a:p>
                <a:r>
                  <a:rPr lang="en-US" altLang="zh-CN" sz="1800">
                    <a:latin typeface="Comic Sans MS" panose="030F0702030302020204" pitchFamily="66" charset="0"/>
                    <a:ea typeface="宋体" panose="02010600030101010101" pitchFamily="2" charset="-122"/>
                  </a:rPr>
                  <a:t>Classifier</a:t>
                </a:r>
              </a:p>
              <a:p>
                <a:r>
                  <a:rPr lang="en-US" altLang="zh-CN" sz="1800">
                    <a:latin typeface="Comic Sans MS" panose="030F0702030302020204" pitchFamily="66" charset="0"/>
                    <a:ea typeface="宋体" panose="02010600030101010101" pitchFamily="2" charset="-122"/>
                  </a:rPr>
                  <a:t>trained </a:t>
                </a:r>
              </a:p>
              <a:p>
                <a:r>
                  <a:rPr lang="en-US" altLang="zh-CN" sz="1800">
                    <a:latin typeface="Comic Sans MS" panose="030F0702030302020204" pitchFamily="66" charset="0"/>
                    <a:ea typeface="宋体" panose="02010600030101010101" pitchFamily="2" charset="-122"/>
                  </a:rPr>
                  <a:t>on </a:t>
                </a:r>
                <a:r>
                  <a:rPr lang="en-US" altLang="zh-CN" sz="1800">
                    <a:solidFill>
                      <a:srgbClr val="D60093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view 1</a:t>
                </a:r>
              </a:p>
            </p:txBody>
          </p:sp>
          <p:sp>
            <p:nvSpPr>
              <p:cNvPr id="229" name="Line 52"/>
              <p:cNvSpPr>
                <a:spLocks noChangeShapeType="1"/>
              </p:cNvSpPr>
              <p:nvPr/>
            </p:nvSpPr>
            <p:spPr bwMode="auto">
              <a:xfrm flipV="1">
                <a:off x="1104" y="2064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0" name="Line 53"/>
              <p:cNvSpPr>
                <a:spLocks noChangeShapeType="1"/>
              </p:cNvSpPr>
              <p:nvPr/>
            </p:nvSpPr>
            <p:spPr bwMode="auto">
              <a:xfrm>
                <a:off x="1104" y="1728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24" name="Group 54"/>
            <p:cNvGrpSpPr>
              <a:grpSpLocks/>
            </p:cNvGrpSpPr>
            <p:nvPr/>
          </p:nvGrpSpPr>
          <p:grpSpPr bwMode="auto">
            <a:xfrm>
              <a:off x="1104" y="2832"/>
              <a:ext cx="1200" cy="1056"/>
              <a:chOff x="1104" y="2832"/>
              <a:chExt cx="1200" cy="1056"/>
            </a:xfrm>
          </p:grpSpPr>
          <p:sp>
            <p:nvSpPr>
              <p:cNvPr id="225" name="Oval 55"/>
              <p:cNvSpPr>
                <a:spLocks noChangeArrowheads="1"/>
              </p:cNvSpPr>
              <p:nvPr/>
            </p:nvSpPr>
            <p:spPr bwMode="auto">
              <a:xfrm>
                <a:off x="1392" y="2832"/>
                <a:ext cx="912" cy="1056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D60093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C2</a:t>
                </a:r>
                <a:r>
                  <a:rPr lang="en-US" altLang="zh-CN" sz="1800">
                    <a:latin typeface="Comic Sans MS" panose="030F0702030302020204" pitchFamily="66" charset="0"/>
                    <a:ea typeface="宋体" panose="02010600030101010101" pitchFamily="2" charset="-122"/>
                  </a:rPr>
                  <a:t>: A </a:t>
                </a:r>
              </a:p>
              <a:p>
                <a:r>
                  <a:rPr lang="en-US" altLang="zh-CN" sz="1800">
                    <a:latin typeface="Comic Sans MS" panose="030F0702030302020204" pitchFamily="66" charset="0"/>
                    <a:ea typeface="宋体" panose="02010600030101010101" pitchFamily="2" charset="-122"/>
                  </a:rPr>
                  <a:t>Classifier</a:t>
                </a:r>
              </a:p>
              <a:p>
                <a:r>
                  <a:rPr lang="en-US" altLang="zh-CN" sz="1800">
                    <a:latin typeface="Comic Sans MS" panose="030F0702030302020204" pitchFamily="66" charset="0"/>
                    <a:ea typeface="宋体" panose="02010600030101010101" pitchFamily="2" charset="-122"/>
                  </a:rPr>
                  <a:t>trained </a:t>
                </a:r>
              </a:p>
              <a:p>
                <a:r>
                  <a:rPr lang="en-US" altLang="zh-CN" sz="1800">
                    <a:latin typeface="Comic Sans MS" panose="030F0702030302020204" pitchFamily="66" charset="0"/>
                    <a:ea typeface="宋体" panose="02010600030101010101" pitchFamily="2" charset="-122"/>
                  </a:rPr>
                  <a:t>on </a:t>
                </a:r>
                <a:r>
                  <a:rPr lang="en-US" altLang="zh-CN" sz="1800">
                    <a:solidFill>
                      <a:srgbClr val="D60093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view</a:t>
                </a:r>
                <a:r>
                  <a:rPr lang="en-US" altLang="zh-CN" sz="1800">
                    <a:latin typeface="Comic Sans MS" panose="030F0702030302020204" pitchFamily="66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1800">
                    <a:solidFill>
                      <a:srgbClr val="D60093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2</a:t>
                </a:r>
              </a:p>
            </p:txBody>
          </p:sp>
          <p:sp>
            <p:nvSpPr>
              <p:cNvPr id="226" name="Line 56"/>
              <p:cNvSpPr>
                <a:spLocks noChangeShapeType="1"/>
              </p:cNvSpPr>
              <p:nvPr/>
            </p:nvSpPr>
            <p:spPr bwMode="auto">
              <a:xfrm>
                <a:off x="1104" y="3456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3333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7" name="Line 57"/>
              <p:cNvSpPr>
                <a:spLocks noChangeShapeType="1"/>
              </p:cNvSpPr>
              <p:nvPr/>
            </p:nvSpPr>
            <p:spPr bwMode="auto">
              <a:xfrm>
                <a:off x="1104" y="3120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31" name="Text Box 58"/>
          <p:cNvSpPr txBox="1">
            <a:spLocks noChangeArrowheads="1"/>
          </p:cNvSpPr>
          <p:nvPr/>
        </p:nvSpPr>
        <p:spPr bwMode="auto">
          <a:xfrm>
            <a:off x="4511749" y="1676400"/>
            <a:ext cx="19970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1800">
                <a:latin typeface="Comic Sans MS" panose="030F0702030302020204" pitchFamily="66" charset="0"/>
                <a:ea typeface="宋体" panose="02010600030101010101" pitchFamily="2" charset="-122"/>
              </a:rPr>
              <a:t>Allow C1 to label </a:t>
            </a:r>
          </a:p>
          <a:p>
            <a:pPr algn="l"/>
            <a:r>
              <a:rPr lang="en-US" altLang="zh-CN" sz="1800">
                <a:latin typeface="Comic Sans MS" panose="030F0702030302020204" pitchFamily="66" charset="0"/>
                <a:ea typeface="宋体" panose="02010600030101010101" pitchFamily="2" charset="-122"/>
              </a:rPr>
              <a:t>Some instances</a:t>
            </a:r>
          </a:p>
        </p:txBody>
      </p:sp>
      <p:sp>
        <p:nvSpPr>
          <p:cNvPr id="232" name="Text Box 59"/>
          <p:cNvSpPr txBox="1">
            <a:spLocks noChangeArrowheads="1"/>
          </p:cNvSpPr>
          <p:nvPr/>
        </p:nvSpPr>
        <p:spPr bwMode="auto">
          <a:xfrm>
            <a:off x="4816549" y="5867400"/>
            <a:ext cx="20335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1800">
                <a:latin typeface="Comic Sans MS" panose="030F0702030302020204" pitchFamily="66" charset="0"/>
                <a:ea typeface="宋体" panose="02010600030101010101" pitchFamily="2" charset="-122"/>
              </a:rPr>
              <a:t>Allow C2 to label </a:t>
            </a:r>
          </a:p>
          <a:p>
            <a:pPr algn="l"/>
            <a:r>
              <a:rPr lang="en-US" altLang="zh-CN" sz="1800">
                <a:latin typeface="Comic Sans MS" panose="030F0702030302020204" pitchFamily="66" charset="0"/>
                <a:ea typeface="宋体" panose="02010600030101010101" pitchFamily="2" charset="-122"/>
              </a:rPr>
              <a:t>Some instances</a:t>
            </a:r>
          </a:p>
        </p:txBody>
      </p:sp>
      <p:grpSp>
        <p:nvGrpSpPr>
          <p:cNvPr id="233" name="Group 60"/>
          <p:cNvGrpSpPr>
            <a:grpSpLocks/>
          </p:cNvGrpSpPr>
          <p:nvPr/>
        </p:nvGrpSpPr>
        <p:grpSpPr bwMode="auto">
          <a:xfrm>
            <a:off x="5343599" y="2667000"/>
            <a:ext cx="2597150" cy="2209800"/>
            <a:chOff x="2636" y="1680"/>
            <a:chExt cx="1636" cy="1392"/>
          </a:xfrm>
        </p:grpSpPr>
        <p:sp>
          <p:nvSpPr>
            <p:cNvPr id="234" name="AutoShape 61"/>
            <p:cNvSpPr>
              <a:spLocks noChangeArrowheads="1"/>
            </p:cNvSpPr>
            <p:nvPr/>
          </p:nvSpPr>
          <p:spPr bwMode="auto">
            <a:xfrm>
              <a:off x="2640" y="1824"/>
              <a:ext cx="1632" cy="1248"/>
            </a:xfrm>
            <a:prstGeom prst="rightArrow">
              <a:avLst>
                <a:gd name="adj1" fmla="val 50000"/>
                <a:gd name="adj2" fmla="val 32692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" name="Text Box 62"/>
            <p:cNvSpPr txBox="1">
              <a:spLocks noChangeArrowheads="1"/>
            </p:cNvSpPr>
            <p:nvPr/>
          </p:nvSpPr>
          <p:spPr bwMode="auto">
            <a:xfrm>
              <a:off x="2736" y="1680"/>
              <a:ext cx="13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endParaRPr lang="zh-CN" altLang="en-US" sz="1800">
                <a:solidFill>
                  <a:srgbClr val="D60093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36" name="Text Box 63"/>
            <p:cNvSpPr txBox="1">
              <a:spLocks noChangeArrowheads="1"/>
            </p:cNvSpPr>
            <p:nvPr/>
          </p:nvSpPr>
          <p:spPr bwMode="auto">
            <a:xfrm>
              <a:off x="2636" y="2143"/>
              <a:ext cx="1555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Add </a:t>
              </a:r>
              <a:r>
                <a:rPr lang="en-US" altLang="zh-CN" sz="1800">
                  <a:solidFill>
                    <a:srgbClr val="D60093"/>
                  </a:solidFill>
                  <a:latin typeface="Comic Sans MS" panose="030F0702030302020204" pitchFamily="66" charset="0"/>
                  <a:ea typeface="宋体" panose="02010600030101010101" pitchFamily="2" charset="-122"/>
                </a:rPr>
                <a:t>self-labeled </a:t>
              </a:r>
            </a:p>
            <a:p>
              <a:pPr algn="l"/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instances to the pool </a:t>
              </a:r>
            </a:p>
            <a:p>
              <a:pPr algn="l"/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of training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854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/>
      <p:bldP spid="2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-21101" y="2847434"/>
            <a:ext cx="12213103" cy="1296345"/>
            <a:chOff x="-21102" y="2847433"/>
            <a:chExt cx="12213102" cy="1296345"/>
          </a:xfrm>
        </p:grpSpPr>
        <p:sp>
          <p:nvSpPr>
            <p:cNvPr id="51" name="矩形 50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3</a:t>
              </a:r>
              <a:endParaRPr lang="zh-CN" altLang="en-US" sz="60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015674" y="3077396"/>
              <a:ext cx="2954651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学习原理</a:t>
              </a:r>
              <a:endParaRPr lang="zh-CN" altLang="en-US" sz="48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46" name="圆角矩形 45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圆角矩形 47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圆角矩形 48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圆角矩形 44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5959839" y="3264361"/>
              <a:ext cx="1901479" cy="461663"/>
            </a:xfrm>
            <a:prstGeom prst="rect">
              <a:avLst/>
            </a:prstGeom>
          </p:spPr>
          <p:txBody>
            <a:bodyPr wrap="none" lIns="91438" tIns="45719" rIns="91438" bIns="45719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PRINCIPLES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6479177" y="252859"/>
            <a:ext cx="5712822" cy="484288"/>
            <a:chOff x="6479175" y="252856"/>
            <a:chExt cx="5712822" cy="484288"/>
          </a:xfrm>
        </p:grpSpPr>
        <p:grpSp>
          <p:nvGrpSpPr>
            <p:cNvPr id="28" name="组 27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30" name="组 29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34" name="圆角矩形 33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圆角矩形 34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圆角矩形 35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圆角矩形 36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圆角矩形 37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1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32" name="圆角矩形 31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29" name="文本框 28"/>
            <p:cNvSpPr txBox="1"/>
            <p:nvPr/>
          </p:nvSpPr>
          <p:spPr>
            <a:xfrm>
              <a:off x="6479175" y="305107"/>
              <a:ext cx="4974925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28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55990" y="1292521"/>
            <a:ext cx="9948708" cy="524827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10000"/>
              </a:spcBef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半监督分类</a:t>
            </a:r>
            <a:r>
              <a:rPr lang="zh-CN" altLang="en-US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利用无标号样本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帮助提升学习性能</a:t>
            </a:r>
          </a:p>
          <a:p>
            <a:pPr lvl="1">
              <a:lnSpc>
                <a:spcPct val="150000"/>
              </a:lnSpc>
              <a:spcBef>
                <a:spcPct val="10000"/>
              </a:spcBef>
              <a:buFontTx/>
              <a:buChar char="•"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试图挖掘隐藏在无标号样本中的数据分布信息，并利用该信息指导分类；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buFontTx/>
              <a:buChar char="•"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为挖掘数据分布信息，必须采用某种数据分布假设； </a:t>
            </a:r>
          </a:p>
          <a:p>
            <a:pPr lvl="1">
              <a:lnSpc>
                <a:spcPct val="150000"/>
              </a:lnSpc>
              <a:spcBef>
                <a:spcPct val="10000"/>
              </a:spcBef>
              <a:buFontTx/>
              <a:buChar char="•"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最常用的数据分布假设为</a:t>
            </a:r>
            <a:r>
              <a:rPr lang="zh-CN" altLang="en-US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聚类假设</a:t>
            </a: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(cluster assumption)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zh-CN" altLang="en-US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流形假设</a:t>
            </a: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(manifold assumption)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。 </a:t>
            </a:r>
          </a:p>
        </p:txBody>
      </p:sp>
      <p:sp>
        <p:nvSpPr>
          <p:cNvPr id="4" name="矩形 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6" name="文本框 5"/>
          <p:cNvSpPr txBox="1"/>
          <p:nvPr/>
        </p:nvSpPr>
        <p:spPr>
          <a:xfrm>
            <a:off x="647719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学习原理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59906" y="305273"/>
            <a:ext cx="1616140" cy="692493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PRINCIPLES</a:t>
            </a:r>
          </a:p>
          <a:p>
            <a:pPr algn="ctr"/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 78"/>
          <p:cNvGrpSpPr/>
          <p:nvPr/>
        </p:nvGrpSpPr>
        <p:grpSpPr>
          <a:xfrm>
            <a:off x="7529827" y="252859"/>
            <a:ext cx="4662172" cy="484288"/>
            <a:chOff x="7529825" y="252856"/>
            <a:chExt cx="4662172" cy="484288"/>
          </a:xfrm>
        </p:grpSpPr>
        <p:grpSp>
          <p:nvGrpSpPr>
            <p:cNvPr id="9" name="组 79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11" name="组 81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15" name="圆角矩形 1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圆角矩形 1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圆角矩形 1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圆角矩形 1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圆角矩形 1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13" name="圆角矩形 1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10" name="文本框 9"/>
            <p:cNvSpPr txBox="1"/>
            <p:nvPr/>
          </p:nvSpPr>
          <p:spPr>
            <a:xfrm>
              <a:off x="7529825" y="331233"/>
              <a:ext cx="392427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66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139" name="Group 3"/>
          <p:cNvGrpSpPr>
            <a:grpSpLocks/>
          </p:cNvGrpSpPr>
          <p:nvPr/>
        </p:nvGrpSpPr>
        <p:grpSpPr bwMode="auto">
          <a:xfrm>
            <a:off x="2057400" y="1828800"/>
            <a:ext cx="8229600" cy="3276600"/>
            <a:chOff x="336" y="1152"/>
            <a:chExt cx="5184" cy="2064"/>
          </a:xfrm>
        </p:grpSpPr>
        <p:grpSp>
          <p:nvGrpSpPr>
            <p:cNvPr id="219140" name="Group 4"/>
            <p:cNvGrpSpPr>
              <a:grpSpLocks/>
            </p:cNvGrpSpPr>
            <p:nvPr/>
          </p:nvGrpSpPr>
          <p:grpSpPr bwMode="auto">
            <a:xfrm>
              <a:off x="336" y="1152"/>
              <a:ext cx="2352" cy="2064"/>
              <a:chOff x="336" y="1680"/>
              <a:chExt cx="2352" cy="2064"/>
            </a:xfrm>
          </p:grpSpPr>
          <p:sp>
            <p:nvSpPr>
              <p:cNvPr id="219141" name="Rectangle 5"/>
              <p:cNvSpPr>
                <a:spLocks noChangeArrowheads="1"/>
              </p:cNvSpPr>
              <p:nvPr/>
            </p:nvSpPr>
            <p:spPr bwMode="auto">
              <a:xfrm>
                <a:off x="336" y="1680"/>
                <a:ext cx="2352" cy="2064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>
                <a:lvl1pPr marL="342900" indent="-3429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800100" indent="-3429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257300" indent="-3429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714500" indent="-3429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171700" indent="-3429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628900" indent="-3429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3086100" indent="-3429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543300" indent="-3429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4000500" indent="-3429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zh-CN" sz="3200" b="1">
                  <a:ea typeface="宋体" panose="02010600030101010101" pitchFamily="2" charset="-122"/>
                </a:endParaRPr>
              </a:p>
            </p:txBody>
          </p:sp>
          <p:grpSp>
            <p:nvGrpSpPr>
              <p:cNvPr id="219142" name="Group 6"/>
              <p:cNvGrpSpPr>
                <a:grpSpLocks/>
              </p:cNvGrpSpPr>
              <p:nvPr/>
            </p:nvGrpSpPr>
            <p:grpSpPr bwMode="auto">
              <a:xfrm>
                <a:off x="481" y="2212"/>
                <a:ext cx="2111" cy="1388"/>
                <a:chOff x="481" y="2212"/>
                <a:chExt cx="2536" cy="1816"/>
              </a:xfrm>
            </p:grpSpPr>
            <p:grpSp>
              <p:nvGrpSpPr>
                <p:cNvPr id="219143" name="Group 7"/>
                <p:cNvGrpSpPr>
                  <a:grpSpLocks/>
                </p:cNvGrpSpPr>
                <p:nvPr/>
              </p:nvGrpSpPr>
              <p:grpSpPr bwMode="auto">
                <a:xfrm>
                  <a:off x="519" y="2363"/>
                  <a:ext cx="2256" cy="1665"/>
                  <a:chOff x="1200" y="1392"/>
                  <a:chExt cx="3216" cy="1920"/>
                </a:xfrm>
              </p:grpSpPr>
              <p:sp>
                <p:nvSpPr>
                  <p:cNvPr id="219144" name="Line 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200" y="1392"/>
                    <a:ext cx="0" cy="192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145" name="Line 9"/>
                  <p:cNvSpPr>
                    <a:spLocks noChangeShapeType="1"/>
                  </p:cNvSpPr>
                  <p:nvPr/>
                </p:nvSpPr>
                <p:spPr bwMode="auto">
                  <a:xfrm>
                    <a:off x="1200" y="3312"/>
                    <a:ext cx="3216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19146" name="Oval 10"/>
                <p:cNvSpPr>
                  <a:spLocks noChangeArrowheads="1"/>
                </p:cNvSpPr>
                <p:nvPr/>
              </p:nvSpPr>
              <p:spPr bwMode="auto">
                <a:xfrm>
                  <a:off x="1479" y="3803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47" name="Oval 11"/>
                <p:cNvSpPr>
                  <a:spLocks noChangeArrowheads="1"/>
                </p:cNvSpPr>
                <p:nvPr/>
              </p:nvSpPr>
              <p:spPr bwMode="auto">
                <a:xfrm>
                  <a:off x="2295" y="3083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48" name="Oval 12"/>
                <p:cNvSpPr>
                  <a:spLocks noChangeArrowheads="1"/>
                </p:cNvSpPr>
                <p:nvPr/>
              </p:nvSpPr>
              <p:spPr bwMode="auto">
                <a:xfrm>
                  <a:off x="1479" y="3803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49" name="Oval 13"/>
                <p:cNvSpPr>
                  <a:spLocks noChangeArrowheads="1"/>
                </p:cNvSpPr>
                <p:nvPr/>
              </p:nvSpPr>
              <p:spPr bwMode="auto">
                <a:xfrm>
                  <a:off x="1335" y="2507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50" name="Oval 14"/>
                <p:cNvSpPr>
                  <a:spLocks noChangeArrowheads="1"/>
                </p:cNvSpPr>
                <p:nvPr/>
              </p:nvSpPr>
              <p:spPr bwMode="auto">
                <a:xfrm rot="-5400000">
                  <a:off x="2294" y="3274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51" name="Oval 15"/>
                <p:cNvSpPr>
                  <a:spLocks noChangeArrowheads="1"/>
                </p:cNvSpPr>
                <p:nvPr/>
              </p:nvSpPr>
              <p:spPr bwMode="auto">
                <a:xfrm rot="-5400000">
                  <a:off x="2006" y="3370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52" name="Oval 16"/>
                <p:cNvSpPr>
                  <a:spLocks noChangeArrowheads="1"/>
                </p:cNvSpPr>
                <p:nvPr/>
              </p:nvSpPr>
              <p:spPr bwMode="auto">
                <a:xfrm rot="-5400000">
                  <a:off x="2150" y="3562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53" name="Oval 17"/>
                <p:cNvSpPr>
                  <a:spLocks noChangeArrowheads="1"/>
                </p:cNvSpPr>
                <p:nvPr/>
              </p:nvSpPr>
              <p:spPr bwMode="auto">
                <a:xfrm rot="-5400000">
                  <a:off x="2006" y="3562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54" name="Oval 18"/>
                <p:cNvSpPr>
                  <a:spLocks noChangeArrowheads="1"/>
                </p:cNvSpPr>
                <p:nvPr/>
              </p:nvSpPr>
              <p:spPr bwMode="auto">
                <a:xfrm rot="-5400000">
                  <a:off x="1143" y="2459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55" name="Oval 19"/>
                <p:cNvSpPr>
                  <a:spLocks noChangeArrowheads="1"/>
                </p:cNvSpPr>
                <p:nvPr/>
              </p:nvSpPr>
              <p:spPr bwMode="auto">
                <a:xfrm rot="-5400000">
                  <a:off x="2102" y="3466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56" name="Oval 20"/>
                <p:cNvSpPr>
                  <a:spLocks noChangeArrowheads="1"/>
                </p:cNvSpPr>
                <p:nvPr/>
              </p:nvSpPr>
              <p:spPr bwMode="auto">
                <a:xfrm rot="-5400000">
                  <a:off x="1767" y="2411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57" name="Oval 21"/>
                <p:cNvSpPr>
                  <a:spLocks noChangeArrowheads="1"/>
                </p:cNvSpPr>
                <p:nvPr/>
              </p:nvSpPr>
              <p:spPr bwMode="auto">
                <a:xfrm rot="-5400000">
                  <a:off x="1095" y="2699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58" name="Oval 22"/>
                <p:cNvSpPr>
                  <a:spLocks noChangeArrowheads="1"/>
                </p:cNvSpPr>
                <p:nvPr/>
              </p:nvSpPr>
              <p:spPr bwMode="auto">
                <a:xfrm rot="-5400000">
                  <a:off x="951" y="2699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59" name="Oval 23"/>
                <p:cNvSpPr>
                  <a:spLocks noChangeArrowheads="1"/>
                </p:cNvSpPr>
                <p:nvPr/>
              </p:nvSpPr>
              <p:spPr bwMode="auto">
                <a:xfrm>
                  <a:off x="1479" y="3803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60" name="Oval 24"/>
                <p:cNvSpPr>
                  <a:spLocks noChangeArrowheads="1"/>
                </p:cNvSpPr>
                <p:nvPr/>
              </p:nvSpPr>
              <p:spPr bwMode="auto">
                <a:xfrm>
                  <a:off x="2295" y="3083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61" name="Oval 25"/>
                <p:cNvSpPr>
                  <a:spLocks noChangeArrowheads="1"/>
                </p:cNvSpPr>
                <p:nvPr/>
              </p:nvSpPr>
              <p:spPr bwMode="auto">
                <a:xfrm>
                  <a:off x="1479" y="3803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62" name="Oval 26"/>
                <p:cNvSpPr>
                  <a:spLocks noChangeArrowheads="1"/>
                </p:cNvSpPr>
                <p:nvPr/>
              </p:nvSpPr>
              <p:spPr bwMode="auto">
                <a:xfrm>
                  <a:off x="1335" y="2507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63" name="Oval 27"/>
                <p:cNvSpPr>
                  <a:spLocks noChangeArrowheads="1"/>
                </p:cNvSpPr>
                <p:nvPr/>
              </p:nvSpPr>
              <p:spPr bwMode="auto">
                <a:xfrm rot="-5400000">
                  <a:off x="2294" y="3274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64" name="Oval 28"/>
                <p:cNvSpPr>
                  <a:spLocks noChangeArrowheads="1"/>
                </p:cNvSpPr>
                <p:nvPr/>
              </p:nvSpPr>
              <p:spPr bwMode="auto">
                <a:xfrm rot="-5400000">
                  <a:off x="2006" y="3370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65" name="Oval 29"/>
                <p:cNvSpPr>
                  <a:spLocks noChangeArrowheads="1"/>
                </p:cNvSpPr>
                <p:nvPr/>
              </p:nvSpPr>
              <p:spPr bwMode="auto">
                <a:xfrm rot="-5400000">
                  <a:off x="2150" y="3562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66" name="Oval 30"/>
                <p:cNvSpPr>
                  <a:spLocks noChangeArrowheads="1"/>
                </p:cNvSpPr>
                <p:nvPr/>
              </p:nvSpPr>
              <p:spPr bwMode="auto">
                <a:xfrm rot="-5400000">
                  <a:off x="2006" y="3562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67" name="Oval 31"/>
                <p:cNvSpPr>
                  <a:spLocks noChangeArrowheads="1"/>
                </p:cNvSpPr>
                <p:nvPr/>
              </p:nvSpPr>
              <p:spPr bwMode="auto">
                <a:xfrm rot="-5400000">
                  <a:off x="1143" y="2459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68" name="Oval 32"/>
                <p:cNvSpPr>
                  <a:spLocks noChangeArrowheads="1"/>
                </p:cNvSpPr>
                <p:nvPr/>
              </p:nvSpPr>
              <p:spPr bwMode="auto">
                <a:xfrm rot="-5400000">
                  <a:off x="2102" y="3466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69" name="Oval 33"/>
                <p:cNvSpPr>
                  <a:spLocks noChangeArrowheads="1"/>
                </p:cNvSpPr>
                <p:nvPr/>
              </p:nvSpPr>
              <p:spPr bwMode="auto">
                <a:xfrm rot="-5400000">
                  <a:off x="1767" y="2411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70" name="Oval 34"/>
                <p:cNvSpPr>
                  <a:spLocks noChangeArrowheads="1"/>
                </p:cNvSpPr>
                <p:nvPr/>
              </p:nvSpPr>
              <p:spPr bwMode="auto">
                <a:xfrm rot="-5400000">
                  <a:off x="1095" y="2699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71" name="Oval 35"/>
                <p:cNvSpPr>
                  <a:spLocks noChangeArrowheads="1"/>
                </p:cNvSpPr>
                <p:nvPr/>
              </p:nvSpPr>
              <p:spPr bwMode="auto">
                <a:xfrm rot="-5400000">
                  <a:off x="951" y="2699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19172" name="Group 36"/>
                <p:cNvGrpSpPr>
                  <a:grpSpLocks/>
                </p:cNvGrpSpPr>
                <p:nvPr/>
              </p:nvGrpSpPr>
              <p:grpSpPr bwMode="auto">
                <a:xfrm>
                  <a:off x="519" y="2363"/>
                  <a:ext cx="2256" cy="1665"/>
                  <a:chOff x="1200" y="1392"/>
                  <a:chExt cx="3216" cy="1920"/>
                </a:xfrm>
              </p:grpSpPr>
              <p:sp>
                <p:nvSpPr>
                  <p:cNvPr id="219173" name="Line 3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200" y="1392"/>
                    <a:ext cx="0" cy="192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174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1200" y="3312"/>
                    <a:ext cx="3216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19175" name="Oval 39"/>
                <p:cNvSpPr>
                  <a:spLocks noChangeArrowheads="1"/>
                </p:cNvSpPr>
                <p:nvPr/>
              </p:nvSpPr>
              <p:spPr bwMode="auto">
                <a:xfrm>
                  <a:off x="2055" y="2699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76" name="Oval 40"/>
                <p:cNvSpPr>
                  <a:spLocks noChangeArrowheads="1"/>
                </p:cNvSpPr>
                <p:nvPr/>
              </p:nvSpPr>
              <p:spPr bwMode="auto">
                <a:xfrm>
                  <a:off x="2151" y="2795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77" name="Oval 41"/>
                <p:cNvSpPr>
                  <a:spLocks noChangeArrowheads="1"/>
                </p:cNvSpPr>
                <p:nvPr/>
              </p:nvSpPr>
              <p:spPr bwMode="auto">
                <a:xfrm>
                  <a:off x="2295" y="2747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78" name="Oval 42"/>
                <p:cNvSpPr>
                  <a:spLocks noChangeArrowheads="1"/>
                </p:cNvSpPr>
                <p:nvPr/>
              </p:nvSpPr>
              <p:spPr bwMode="auto">
                <a:xfrm>
                  <a:off x="2055" y="2699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79" name="Oval 43"/>
                <p:cNvSpPr>
                  <a:spLocks noChangeArrowheads="1"/>
                </p:cNvSpPr>
                <p:nvPr/>
              </p:nvSpPr>
              <p:spPr bwMode="auto">
                <a:xfrm>
                  <a:off x="2151" y="2795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80" name="Oval 44"/>
                <p:cNvSpPr>
                  <a:spLocks noChangeArrowheads="1"/>
                </p:cNvSpPr>
                <p:nvPr/>
              </p:nvSpPr>
              <p:spPr bwMode="auto">
                <a:xfrm>
                  <a:off x="2343" y="2555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81" name="Oval 45"/>
                <p:cNvSpPr>
                  <a:spLocks noChangeArrowheads="1"/>
                </p:cNvSpPr>
                <p:nvPr/>
              </p:nvSpPr>
              <p:spPr bwMode="auto">
                <a:xfrm>
                  <a:off x="1287" y="3611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82" name="Oval 46"/>
                <p:cNvSpPr>
                  <a:spLocks noChangeArrowheads="1"/>
                </p:cNvSpPr>
                <p:nvPr/>
              </p:nvSpPr>
              <p:spPr bwMode="auto">
                <a:xfrm>
                  <a:off x="1383" y="3707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83" name="Oval 47"/>
                <p:cNvSpPr>
                  <a:spLocks noChangeArrowheads="1"/>
                </p:cNvSpPr>
                <p:nvPr/>
              </p:nvSpPr>
              <p:spPr bwMode="auto">
                <a:xfrm>
                  <a:off x="1479" y="3803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84" name="Oval 48"/>
                <p:cNvSpPr>
                  <a:spLocks noChangeArrowheads="1"/>
                </p:cNvSpPr>
                <p:nvPr/>
              </p:nvSpPr>
              <p:spPr bwMode="auto">
                <a:xfrm>
                  <a:off x="1191" y="3947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85" name="Oval 49"/>
                <p:cNvSpPr>
                  <a:spLocks noChangeArrowheads="1"/>
                </p:cNvSpPr>
                <p:nvPr/>
              </p:nvSpPr>
              <p:spPr bwMode="auto">
                <a:xfrm>
                  <a:off x="1095" y="3659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86" name="Oval 50"/>
                <p:cNvSpPr>
                  <a:spLocks noChangeArrowheads="1"/>
                </p:cNvSpPr>
                <p:nvPr/>
              </p:nvSpPr>
              <p:spPr bwMode="auto">
                <a:xfrm>
                  <a:off x="903" y="3803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87" name="Oval 51"/>
                <p:cNvSpPr>
                  <a:spLocks noChangeArrowheads="1"/>
                </p:cNvSpPr>
                <p:nvPr/>
              </p:nvSpPr>
              <p:spPr bwMode="auto">
                <a:xfrm>
                  <a:off x="1143" y="3227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88" name="Oval 52"/>
                <p:cNvSpPr>
                  <a:spLocks noChangeArrowheads="1"/>
                </p:cNvSpPr>
                <p:nvPr/>
              </p:nvSpPr>
              <p:spPr bwMode="auto">
                <a:xfrm>
                  <a:off x="903" y="3659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89" name="Oval 53"/>
                <p:cNvSpPr>
                  <a:spLocks noChangeArrowheads="1"/>
                </p:cNvSpPr>
                <p:nvPr/>
              </p:nvSpPr>
              <p:spPr bwMode="auto">
                <a:xfrm>
                  <a:off x="1575" y="3419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90" name="Oval 54"/>
                <p:cNvSpPr>
                  <a:spLocks noChangeArrowheads="1"/>
                </p:cNvSpPr>
                <p:nvPr/>
              </p:nvSpPr>
              <p:spPr bwMode="auto">
                <a:xfrm>
                  <a:off x="1383" y="3467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91" name="Oval 55"/>
                <p:cNvSpPr>
                  <a:spLocks noChangeArrowheads="1"/>
                </p:cNvSpPr>
                <p:nvPr/>
              </p:nvSpPr>
              <p:spPr bwMode="auto">
                <a:xfrm>
                  <a:off x="1191" y="3611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92" name="Oval 56"/>
                <p:cNvSpPr>
                  <a:spLocks noChangeArrowheads="1"/>
                </p:cNvSpPr>
                <p:nvPr/>
              </p:nvSpPr>
              <p:spPr bwMode="auto">
                <a:xfrm>
                  <a:off x="1191" y="3467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93" name="Oval 57"/>
                <p:cNvSpPr>
                  <a:spLocks noChangeArrowheads="1"/>
                </p:cNvSpPr>
                <p:nvPr/>
              </p:nvSpPr>
              <p:spPr bwMode="auto">
                <a:xfrm>
                  <a:off x="2295" y="2987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94" name="Oval 58"/>
                <p:cNvSpPr>
                  <a:spLocks noChangeArrowheads="1"/>
                </p:cNvSpPr>
                <p:nvPr/>
              </p:nvSpPr>
              <p:spPr bwMode="auto">
                <a:xfrm>
                  <a:off x="2295" y="3083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95" name="Oval 59"/>
                <p:cNvSpPr>
                  <a:spLocks noChangeArrowheads="1"/>
                </p:cNvSpPr>
                <p:nvPr/>
              </p:nvSpPr>
              <p:spPr bwMode="auto">
                <a:xfrm>
                  <a:off x="1383" y="3707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96" name="Oval 60"/>
                <p:cNvSpPr>
                  <a:spLocks noChangeArrowheads="1"/>
                </p:cNvSpPr>
                <p:nvPr/>
              </p:nvSpPr>
              <p:spPr bwMode="auto">
                <a:xfrm>
                  <a:off x="1479" y="3803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97" name="Oval 61"/>
                <p:cNvSpPr>
                  <a:spLocks noChangeArrowheads="1"/>
                </p:cNvSpPr>
                <p:nvPr/>
              </p:nvSpPr>
              <p:spPr bwMode="auto">
                <a:xfrm>
                  <a:off x="1191" y="3755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98" name="Oval 62"/>
                <p:cNvSpPr>
                  <a:spLocks noChangeArrowheads="1"/>
                </p:cNvSpPr>
                <p:nvPr/>
              </p:nvSpPr>
              <p:spPr bwMode="auto">
                <a:xfrm>
                  <a:off x="1239" y="3323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199" name="Oval 63"/>
                <p:cNvSpPr>
                  <a:spLocks noChangeArrowheads="1"/>
                </p:cNvSpPr>
                <p:nvPr/>
              </p:nvSpPr>
              <p:spPr bwMode="auto">
                <a:xfrm>
                  <a:off x="999" y="3755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00" name="Oval 64"/>
                <p:cNvSpPr>
                  <a:spLocks noChangeArrowheads="1"/>
                </p:cNvSpPr>
                <p:nvPr/>
              </p:nvSpPr>
              <p:spPr bwMode="auto">
                <a:xfrm>
                  <a:off x="1527" y="2507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01" name="Oval 65"/>
                <p:cNvSpPr>
                  <a:spLocks noChangeArrowheads="1"/>
                </p:cNvSpPr>
                <p:nvPr/>
              </p:nvSpPr>
              <p:spPr bwMode="auto">
                <a:xfrm>
                  <a:off x="1287" y="3707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02" name="Oval 66"/>
                <p:cNvSpPr>
                  <a:spLocks noChangeArrowheads="1"/>
                </p:cNvSpPr>
                <p:nvPr/>
              </p:nvSpPr>
              <p:spPr bwMode="auto">
                <a:xfrm>
                  <a:off x="1335" y="2507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03" name="Oval 67"/>
                <p:cNvSpPr>
                  <a:spLocks noChangeArrowheads="1"/>
                </p:cNvSpPr>
                <p:nvPr/>
              </p:nvSpPr>
              <p:spPr bwMode="auto">
                <a:xfrm rot="-5400000">
                  <a:off x="1958" y="3178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04" name="Oval 68"/>
                <p:cNvSpPr>
                  <a:spLocks noChangeArrowheads="1"/>
                </p:cNvSpPr>
                <p:nvPr/>
              </p:nvSpPr>
              <p:spPr bwMode="auto">
                <a:xfrm rot="-5400000">
                  <a:off x="2054" y="3082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05" name="Oval 69"/>
                <p:cNvSpPr>
                  <a:spLocks noChangeArrowheads="1"/>
                </p:cNvSpPr>
                <p:nvPr/>
              </p:nvSpPr>
              <p:spPr bwMode="auto">
                <a:xfrm rot="-5400000">
                  <a:off x="2150" y="2986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06" name="Oval 70"/>
                <p:cNvSpPr>
                  <a:spLocks noChangeArrowheads="1"/>
                </p:cNvSpPr>
                <p:nvPr/>
              </p:nvSpPr>
              <p:spPr bwMode="auto">
                <a:xfrm rot="-5400000">
                  <a:off x="2294" y="3274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07" name="Oval 71"/>
                <p:cNvSpPr>
                  <a:spLocks noChangeArrowheads="1"/>
                </p:cNvSpPr>
                <p:nvPr/>
              </p:nvSpPr>
              <p:spPr bwMode="auto">
                <a:xfrm rot="-5400000">
                  <a:off x="2006" y="3370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08" name="Oval 72"/>
                <p:cNvSpPr>
                  <a:spLocks noChangeArrowheads="1"/>
                </p:cNvSpPr>
                <p:nvPr/>
              </p:nvSpPr>
              <p:spPr bwMode="auto">
                <a:xfrm rot="-5400000">
                  <a:off x="2150" y="3562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09" name="Oval 73"/>
                <p:cNvSpPr>
                  <a:spLocks noChangeArrowheads="1"/>
                </p:cNvSpPr>
                <p:nvPr/>
              </p:nvSpPr>
              <p:spPr bwMode="auto">
                <a:xfrm rot="-5400000">
                  <a:off x="1574" y="3322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10" name="Oval 74"/>
                <p:cNvSpPr>
                  <a:spLocks noChangeArrowheads="1"/>
                </p:cNvSpPr>
                <p:nvPr/>
              </p:nvSpPr>
              <p:spPr bwMode="auto">
                <a:xfrm rot="-5400000">
                  <a:off x="2006" y="3562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11" name="Oval 75"/>
                <p:cNvSpPr>
                  <a:spLocks noChangeArrowheads="1"/>
                </p:cNvSpPr>
                <p:nvPr/>
              </p:nvSpPr>
              <p:spPr bwMode="auto">
                <a:xfrm rot="-5400000">
                  <a:off x="1958" y="3274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12" name="Oval 76"/>
                <p:cNvSpPr>
                  <a:spLocks noChangeArrowheads="1"/>
                </p:cNvSpPr>
                <p:nvPr/>
              </p:nvSpPr>
              <p:spPr bwMode="auto">
                <a:xfrm rot="-5400000">
                  <a:off x="1814" y="3274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13" name="Oval 77"/>
                <p:cNvSpPr>
                  <a:spLocks noChangeArrowheads="1"/>
                </p:cNvSpPr>
                <p:nvPr/>
              </p:nvSpPr>
              <p:spPr bwMode="auto">
                <a:xfrm rot="-5400000">
                  <a:off x="1047" y="2459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14" name="Oval 78"/>
                <p:cNvSpPr>
                  <a:spLocks noChangeArrowheads="1"/>
                </p:cNvSpPr>
                <p:nvPr/>
              </p:nvSpPr>
              <p:spPr bwMode="auto">
                <a:xfrm rot="-5400000">
                  <a:off x="1143" y="2459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15" name="Oval 79"/>
                <p:cNvSpPr>
                  <a:spLocks noChangeArrowheads="1"/>
                </p:cNvSpPr>
                <p:nvPr/>
              </p:nvSpPr>
              <p:spPr bwMode="auto">
                <a:xfrm rot="-5400000">
                  <a:off x="2054" y="3082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16" name="Oval 80"/>
                <p:cNvSpPr>
                  <a:spLocks noChangeArrowheads="1"/>
                </p:cNvSpPr>
                <p:nvPr/>
              </p:nvSpPr>
              <p:spPr bwMode="auto">
                <a:xfrm rot="-5400000">
                  <a:off x="2150" y="2986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17" name="Oval 81"/>
                <p:cNvSpPr>
                  <a:spLocks noChangeArrowheads="1"/>
                </p:cNvSpPr>
                <p:nvPr/>
              </p:nvSpPr>
              <p:spPr bwMode="auto">
                <a:xfrm rot="-5400000">
                  <a:off x="2102" y="3274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18" name="Oval 82"/>
                <p:cNvSpPr>
                  <a:spLocks noChangeArrowheads="1"/>
                </p:cNvSpPr>
                <p:nvPr/>
              </p:nvSpPr>
              <p:spPr bwMode="auto">
                <a:xfrm rot="-5400000">
                  <a:off x="1670" y="3226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19" name="Oval 83"/>
                <p:cNvSpPr>
                  <a:spLocks noChangeArrowheads="1"/>
                </p:cNvSpPr>
                <p:nvPr/>
              </p:nvSpPr>
              <p:spPr bwMode="auto">
                <a:xfrm rot="-5400000">
                  <a:off x="2102" y="3466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20" name="Oval 84"/>
                <p:cNvSpPr>
                  <a:spLocks noChangeArrowheads="1"/>
                </p:cNvSpPr>
                <p:nvPr/>
              </p:nvSpPr>
              <p:spPr bwMode="auto">
                <a:xfrm rot="-5400000">
                  <a:off x="2054" y="3178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21" name="Oval 85"/>
                <p:cNvSpPr>
                  <a:spLocks noChangeArrowheads="1"/>
                </p:cNvSpPr>
                <p:nvPr/>
              </p:nvSpPr>
              <p:spPr bwMode="auto">
                <a:xfrm rot="-5400000">
                  <a:off x="1910" y="3178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22" name="Oval 86"/>
                <p:cNvSpPr>
                  <a:spLocks noChangeArrowheads="1"/>
                </p:cNvSpPr>
                <p:nvPr/>
              </p:nvSpPr>
              <p:spPr bwMode="auto">
                <a:xfrm rot="-5400000">
                  <a:off x="1767" y="2411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23" name="Oval 87"/>
                <p:cNvSpPr>
                  <a:spLocks noChangeArrowheads="1"/>
                </p:cNvSpPr>
                <p:nvPr/>
              </p:nvSpPr>
              <p:spPr bwMode="auto">
                <a:xfrm rot="-5400000">
                  <a:off x="951" y="2507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24" name="Oval 88"/>
                <p:cNvSpPr>
                  <a:spLocks noChangeArrowheads="1"/>
                </p:cNvSpPr>
                <p:nvPr/>
              </p:nvSpPr>
              <p:spPr bwMode="auto">
                <a:xfrm rot="-5400000">
                  <a:off x="1095" y="2699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25" name="Oval 89"/>
                <p:cNvSpPr>
                  <a:spLocks noChangeArrowheads="1"/>
                </p:cNvSpPr>
                <p:nvPr/>
              </p:nvSpPr>
              <p:spPr bwMode="auto">
                <a:xfrm rot="-5400000">
                  <a:off x="951" y="2699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26" name="Oval 90"/>
                <p:cNvSpPr>
                  <a:spLocks noChangeArrowheads="1"/>
                </p:cNvSpPr>
                <p:nvPr/>
              </p:nvSpPr>
              <p:spPr bwMode="auto">
                <a:xfrm rot="-5400000">
                  <a:off x="1431" y="2411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27" name="Oval 91"/>
                <p:cNvSpPr>
                  <a:spLocks noChangeArrowheads="1"/>
                </p:cNvSpPr>
                <p:nvPr/>
              </p:nvSpPr>
              <p:spPr bwMode="auto">
                <a:xfrm rot="-5400000">
                  <a:off x="1287" y="2411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28" name="Oval 92"/>
                <p:cNvSpPr>
                  <a:spLocks noChangeArrowheads="1"/>
                </p:cNvSpPr>
                <p:nvPr/>
              </p:nvSpPr>
              <p:spPr bwMode="auto">
                <a:xfrm rot="-5400000">
                  <a:off x="1575" y="2411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29" name="Oval 93"/>
                <p:cNvSpPr>
                  <a:spLocks noChangeArrowheads="1"/>
                </p:cNvSpPr>
                <p:nvPr/>
              </p:nvSpPr>
              <p:spPr bwMode="auto">
                <a:xfrm rot="-5400000">
                  <a:off x="1047" y="2603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30" name="Oval 94"/>
                <p:cNvSpPr>
                  <a:spLocks noChangeArrowheads="1"/>
                </p:cNvSpPr>
                <p:nvPr/>
              </p:nvSpPr>
              <p:spPr bwMode="auto">
                <a:xfrm>
                  <a:off x="1479" y="3563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31" name="Oval 95"/>
                <p:cNvSpPr>
                  <a:spLocks noChangeArrowheads="1"/>
                </p:cNvSpPr>
                <p:nvPr/>
              </p:nvSpPr>
              <p:spPr bwMode="auto">
                <a:xfrm>
                  <a:off x="1287" y="3563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32" name="Oval 96"/>
                <p:cNvSpPr>
                  <a:spLocks noChangeArrowheads="1"/>
                </p:cNvSpPr>
                <p:nvPr/>
              </p:nvSpPr>
              <p:spPr bwMode="auto">
                <a:xfrm rot="-5400000">
                  <a:off x="1766" y="2890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33" name="Oval 97"/>
                <p:cNvSpPr>
                  <a:spLocks noChangeArrowheads="1"/>
                </p:cNvSpPr>
                <p:nvPr/>
              </p:nvSpPr>
              <p:spPr bwMode="auto">
                <a:xfrm rot="-5400000">
                  <a:off x="1814" y="3082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34" name="Oval 98"/>
                <p:cNvSpPr>
                  <a:spLocks noChangeArrowheads="1"/>
                </p:cNvSpPr>
                <p:nvPr/>
              </p:nvSpPr>
              <p:spPr bwMode="auto">
                <a:xfrm rot="-5400000">
                  <a:off x="1910" y="2986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35" name="Oval 99"/>
                <p:cNvSpPr>
                  <a:spLocks noChangeArrowheads="1"/>
                </p:cNvSpPr>
                <p:nvPr/>
              </p:nvSpPr>
              <p:spPr bwMode="auto">
                <a:xfrm>
                  <a:off x="2055" y="2699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36" name="Oval 100"/>
                <p:cNvSpPr>
                  <a:spLocks noChangeArrowheads="1"/>
                </p:cNvSpPr>
                <p:nvPr/>
              </p:nvSpPr>
              <p:spPr bwMode="auto">
                <a:xfrm>
                  <a:off x="2151" y="2795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37" name="Oval 101"/>
                <p:cNvSpPr>
                  <a:spLocks noChangeArrowheads="1"/>
                </p:cNvSpPr>
                <p:nvPr/>
              </p:nvSpPr>
              <p:spPr bwMode="auto">
                <a:xfrm>
                  <a:off x="2295" y="2747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38" name="Oval 102"/>
                <p:cNvSpPr>
                  <a:spLocks noChangeArrowheads="1"/>
                </p:cNvSpPr>
                <p:nvPr/>
              </p:nvSpPr>
              <p:spPr bwMode="auto">
                <a:xfrm>
                  <a:off x="2055" y="2699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39" name="Oval 103"/>
                <p:cNvSpPr>
                  <a:spLocks noChangeArrowheads="1"/>
                </p:cNvSpPr>
                <p:nvPr/>
              </p:nvSpPr>
              <p:spPr bwMode="auto">
                <a:xfrm>
                  <a:off x="2151" y="2795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40" name="Oval 104"/>
                <p:cNvSpPr>
                  <a:spLocks noChangeArrowheads="1"/>
                </p:cNvSpPr>
                <p:nvPr/>
              </p:nvSpPr>
              <p:spPr bwMode="auto">
                <a:xfrm>
                  <a:off x="2343" y="2555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41" name="Oval 105"/>
                <p:cNvSpPr>
                  <a:spLocks noChangeArrowheads="1"/>
                </p:cNvSpPr>
                <p:nvPr/>
              </p:nvSpPr>
              <p:spPr bwMode="auto">
                <a:xfrm>
                  <a:off x="1287" y="3611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42" name="Oval 106"/>
                <p:cNvSpPr>
                  <a:spLocks noChangeArrowheads="1"/>
                </p:cNvSpPr>
                <p:nvPr/>
              </p:nvSpPr>
              <p:spPr bwMode="auto">
                <a:xfrm>
                  <a:off x="1383" y="3707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43" name="Oval 107"/>
                <p:cNvSpPr>
                  <a:spLocks noChangeArrowheads="1"/>
                </p:cNvSpPr>
                <p:nvPr/>
              </p:nvSpPr>
              <p:spPr bwMode="auto">
                <a:xfrm>
                  <a:off x="1479" y="3803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44" name="Oval 108"/>
                <p:cNvSpPr>
                  <a:spLocks noChangeArrowheads="1"/>
                </p:cNvSpPr>
                <p:nvPr/>
              </p:nvSpPr>
              <p:spPr bwMode="auto">
                <a:xfrm>
                  <a:off x="1191" y="3947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45" name="Oval 109"/>
                <p:cNvSpPr>
                  <a:spLocks noChangeArrowheads="1"/>
                </p:cNvSpPr>
                <p:nvPr/>
              </p:nvSpPr>
              <p:spPr bwMode="auto">
                <a:xfrm>
                  <a:off x="1095" y="3659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46" name="Oval 110"/>
                <p:cNvSpPr>
                  <a:spLocks noChangeArrowheads="1"/>
                </p:cNvSpPr>
                <p:nvPr/>
              </p:nvSpPr>
              <p:spPr bwMode="auto">
                <a:xfrm>
                  <a:off x="903" y="3803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47" name="Oval 111"/>
                <p:cNvSpPr>
                  <a:spLocks noChangeArrowheads="1"/>
                </p:cNvSpPr>
                <p:nvPr/>
              </p:nvSpPr>
              <p:spPr bwMode="auto">
                <a:xfrm>
                  <a:off x="1143" y="3227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48" name="Oval 112"/>
                <p:cNvSpPr>
                  <a:spLocks noChangeArrowheads="1"/>
                </p:cNvSpPr>
                <p:nvPr/>
              </p:nvSpPr>
              <p:spPr bwMode="auto">
                <a:xfrm>
                  <a:off x="903" y="3659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49" name="Oval 113"/>
                <p:cNvSpPr>
                  <a:spLocks noChangeArrowheads="1"/>
                </p:cNvSpPr>
                <p:nvPr/>
              </p:nvSpPr>
              <p:spPr bwMode="auto">
                <a:xfrm>
                  <a:off x="1575" y="3419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50" name="Oval 114"/>
                <p:cNvSpPr>
                  <a:spLocks noChangeArrowheads="1"/>
                </p:cNvSpPr>
                <p:nvPr/>
              </p:nvSpPr>
              <p:spPr bwMode="auto">
                <a:xfrm>
                  <a:off x="1383" y="3467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51" name="Oval 115"/>
                <p:cNvSpPr>
                  <a:spLocks noChangeArrowheads="1"/>
                </p:cNvSpPr>
                <p:nvPr/>
              </p:nvSpPr>
              <p:spPr bwMode="auto">
                <a:xfrm>
                  <a:off x="1191" y="3611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52" name="Oval 116"/>
                <p:cNvSpPr>
                  <a:spLocks noChangeArrowheads="1"/>
                </p:cNvSpPr>
                <p:nvPr/>
              </p:nvSpPr>
              <p:spPr bwMode="auto">
                <a:xfrm>
                  <a:off x="1191" y="3467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53" name="Oval 117"/>
                <p:cNvSpPr>
                  <a:spLocks noChangeArrowheads="1"/>
                </p:cNvSpPr>
                <p:nvPr/>
              </p:nvSpPr>
              <p:spPr bwMode="auto">
                <a:xfrm>
                  <a:off x="2295" y="2987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54" name="Oval 118"/>
                <p:cNvSpPr>
                  <a:spLocks noChangeArrowheads="1"/>
                </p:cNvSpPr>
                <p:nvPr/>
              </p:nvSpPr>
              <p:spPr bwMode="auto">
                <a:xfrm>
                  <a:off x="2295" y="3083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55" name="Oval 119"/>
                <p:cNvSpPr>
                  <a:spLocks noChangeArrowheads="1"/>
                </p:cNvSpPr>
                <p:nvPr/>
              </p:nvSpPr>
              <p:spPr bwMode="auto">
                <a:xfrm>
                  <a:off x="1383" y="3707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56" name="Oval 120"/>
                <p:cNvSpPr>
                  <a:spLocks noChangeArrowheads="1"/>
                </p:cNvSpPr>
                <p:nvPr/>
              </p:nvSpPr>
              <p:spPr bwMode="auto">
                <a:xfrm>
                  <a:off x="1479" y="3803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57" name="Oval 121"/>
                <p:cNvSpPr>
                  <a:spLocks noChangeArrowheads="1"/>
                </p:cNvSpPr>
                <p:nvPr/>
              </p:nvSpPr>
              <p:spPr bwMode="auto">
                <a:xfrm>
                  <a:off x="1191" y="3755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58" name="Oval 122"/>
                <p:cNvSpPr>
                  <a:spLocks noChangeArrowheads="1"/>
                </p:cNvSpPr>
                <p:nvPr/>
              </p:nvSpPr>
              <p:spPr bwMode="auto">
                <a:xfrm>
                  <a:off x="1239" y="3323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59" name="Oval 123"/>
                <p:cNvSpPr>
                  <a:spLocks noChangeArrowheads="1"/>
                </p:cNvSpPr>
                <p:nvPr/>
              </p:nvSpPr>
              <p:spPr bwMode="auto">
                <a:xfrm>
                  <a:off x="999" y="3755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60" name="Oval 124"/>
                <p:cNvSpPr>
                  <a:spLocks noChangeArrowheads="1"/>
                </p:cNvSpPr>
                <p:nvPr/>
              </p:nvSpPr>
              <p:spPr bwMode="auto">
                <a:xfrm>
                  <a:off x="1527" y="2507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61" name="Oval 125"/>
                <p:cNvSpPr>
                  <a:spLocks noChangeArrowheads="1"/>
                </p:cNvSpPr>
                <p:nvPr/>
              </p:nvSpPr>
              <p:spPr bwMode="auto">
                <a:xfrm>
                  <a:off x="1287" y="3707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62" name="Oval 126"/>
                <p:cNvSpPr>
                  <a:spLocks noChangeArrowheads="1"/>
                </p:cNvSpPr>
                <p:nvPr/>
              </p:nvSpPr>
              <p:spPr bwMode="auto">
                <a:xfrm>
                  <a:off x="1335" y="2507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63" name="Oval 127"/>
                <p:cNvSpPr>
                  <a:spLocks noChangeArrowheads="1"/>
                </p:cNvSpPr>
                <p:nvPr/>
              </p:nvSpPr>
              <p:spPr bwMode="auto">
                <a:xfrm rot="-5400000">
                  <a:off x="1958" y="3178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64" name="Oval 128"/>
                <p:cNvSpPr>
                  <a:spLocks noChangeArrowheads="1"/>
                </p:cNvSpPr>
                <p:nvPr/>
              </p:nvSpPr>
              <p:spPr bwMode="auto">
                <a:xfrm rot="-5400000">
                  <a:off x="2054" y="3082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65" name="Oval 129"/>
                <p:cNvSpPr>
                  <a:spLocks noChangeArrowheads="1"/>
                </p:cNvSpPr>
                <p:nvPr/>
              </p:nvSpPr>
              <p:spPr bwMode="auto">
                <a:xfrm rot="-5400000">
                  <a:off x="2150" y="2986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66" name="Oval 130"/>
                <p:cNvSpPr>
                  <a:spLocks noChangeArrowheads="1"/>
                </p:cNvSpPr>
                <p:nvPr/>
              </p:nvSpPr>
              <p:spPr bwMode="auto">
                <a:xfrm rot="-5400000">
                  <a:off x="2294" y="3274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67" name="Oval 131"/>
                <p:cNvSpPr>
                  <a:spLocks noChangeArrowheads="1"/>
                </p:cNvSpPr>
                <p:nvPr/>
              </p:nvSpPr>
              <p:spPr bwMode="auto">
                <a:xfrm rot="-5400000">
                  <a:off x="2006" y="3370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68" name="Oval 132"/>
                <p:cNvSpPr>
                  <a:spLocks noChangeArrowheads="1"/>
                </p:cNvSpPr>
                <p:nvPr/>
              </p:nvSpPr>
              <p:spPr bwMode="auto">
                <a:xfrm rot="-5400000">
                  <a:off x="2150" y="3562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69" name="Oval 133"/>
                <p:cNvSpPr>
                  <a:spLocks noChangeArrowheads="1"/>
                </p:cNvSpPr>
                <p:nvPr/>
              </p:nvSpPr>
              <p:spPr bwMode="auto">
                <a:xfrm rot="-5400000">
                  <a:off x="1574" y="3322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70" name="Oval 134"/>
                <p:cNvSpPr>
                  <a:spLocks noChangeArrowheads="1"/>
                </p:cNvSpPr>
                <p:nvPr/>
              </p:nvSpPr>
              <p:spPr bwMode="auto">
                <a:xfrm rot="-5400000">
                  <a:off x="2006" y="3562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71" name="Oval 135"/>
                <p:cNvSpPr>
                  <a:spLocks noChangeArrowheads="1"/>
                </p:cNvSpPr>
                <p:nvPr/>
              </p:nvSpPr>
              <p:spPr bwMode="auto">
                <a:xfrm rot="-5400000">
                  <a:off x="1958" y="3274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72" name="Oval 136"/>
                <p:cNvSpPr>
                  <a:spLocks noChangeArrowheads="1"/>
                </p:cNvSpPr>
                <p:nvPr/>
              </p:nvSpPr>
              <p:spPr bwMode="auto">
                <a:xfrm rot="-5400000">
                  <a:off x="1814" y="3274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73" name="Oval 137"/>
                <p:cNvSpPr>
                  <a:spLocks noChangeArrowheads="1"/>
                </p:cNvSpPr>
                <p:nvPr/>
              </p:nvSpPr>
              <p:spPr bwMode="auto">
                <a:xfrm rot="-5400000">
                  <a:off x="1047" y="2459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74" name="Oval 138"/>
                <p:cNvSpPr>
                  <a:spLocks noChangeArrowheads="1"/>
                </p:cNvSpPr>
                <p:nvPr/>
              </p:nvSpPr>
              <p:spPr bwMode="auto">
                <a:xfrm rot="-5400000">
                  <a:off x="1143" y="2459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75" name="Oval 139"/>
                <p:cNvSpPr>
                  <a:spLocks noChangeArrowheads="1"/>
                </p:cNvSpPr>
                <p:nvPr/>
              </p:nvSpPr>
              <p:spPr bwMode="auto">
                <a:xfrm rot="-5400000">
                  <a:off x="2054" y="3082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76" name="Oval 140"/>
                <p:cNvSpPr>
                  <a:spLocks noChangeArrowheads="1"/>
                </p:cNvSpPr>
                <p:nvPr/>
              </p:nvSpPr>
              <p:spPr bwMode="auto">
                <a:xfrm rot="-5400000">
                  <a:off x="2150" y="2986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77" name="Oval 141"/>
                <p:cNvSpPr>
                  <a:spLocks noChangeArrowheads="1"/>
                </p:cNvSpPr>
                <p:nvPr/>
              </p:nvSpPr>
              <p:spPr bwMode="auto">
                <a:xfrm rot="-5400000">
                  <a:off x="2102" y="3274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78" name="Oval 142"/>
                <p:cNvSpPr>
                  <a:spLocks noChangeArrowheads="1"/>
                </p:cNvSpPr>
                <p:nvPr/>
              </p:nvSpPr>
              <p:spPr bwMode="auto">
                <a:xfrm rot="-5400000">
                  <a:off x="1670" y="3226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79" name="Oval 143"/>
                <p:cNvSpPr>
                  <a:spLocks noChangeArrowheads="1"/>
                </p:cNvSpPr>
                <p:nvPr/>
              </p:nvSpPr>
              <p:spPr bwMode="auto">
                <a:xfrm rot="-5400000">
                  <a:off x="2102" y="3466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80" name="Oval 144"/>
                <p:cNvSpPr>
                  <a:spLocks noChangeArrowheads="1"/>
                </p:cNvSpPr>
                <p:nvPr/>
              </p:nvSpPr>
              <p:spPr bwMode="auto">
                <a:xfrm rot="-5400000">
                  <a:off x="2054" y="3178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81" name="Oval 145"/>
                <p:cNvSpPr>
                  <a:spLocks noChangeArrowheads="1"/>
                </p:cNvSpPr>
                <p:nvPr/>
              </p:nvSpPr>
              <p:spPr bwMode="auto">
                <a:xfrm rot="-5400000">
                  <a:off x="1910" y="3178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82" name="Oval 146"/>
                <p:cNvSpPr>
                  <a:spLocks noChangeArrowheads="1"/>
                </p:cNvSpPr>
                <p:nvPr/>
              </p:nvSpPr>
              <p:spPr bwMode="auto">
                <a:xfrm rot="-5400000">
                  <a:off x="1767" y="2411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83" name="Oval 147"/>
                <p:cNvSpPr>
                  <a:spLocks noChangeArrowheads="1"/>
                </p:cNvSpPr>
                <p:nvPr/>
              </p:nvSpPr>
              <p:spPr bwMode="auto">
                <a:xfrm rot="-5400000">
                  <a:off x="951" y="2507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84" name="Oval 148"/>
                <p:cNvSpPr>
                  <a:spLocks noChangeArrowheads="1"/>
                </p:cNvSpPr>
                <p:nvPr/>
              </p:nvSpPr>
              <p:spPr bwMode="auto">
                <a:xfrm rot="-5400000">
                  <a:off x="1095" y="2699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85" name="Oval 149"/>
                <p:cNvSpPr>
                  <a:spLocks noChangeArrowheads="1"/>
                </p:cNvSpPr>
                <p:nvPr/>
              </p:nvSpPr>
              <p:spPr bwMode="auto">
                <a:xfrm rot="-5400000">
                  <a:off x="951" y="2699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86" name="Oval 150"/>
                <p:cNvSpPr>
                  <a:spLocks noChangeArrowheads="1"/>
                </p:cNvSpPr>
                <p:nvPr/>
              </p:nvSpPr>
              <p:spPr bwMode="auto">
                <a:xfrm rot="-5400000">
                  <a:off x="1431" y="2411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87" name="Oval 151"/>
                <p:cNvSpPr>
                  <a:spLocks noChangeArrowheads="1"/>
                </p:cNvSpPr>
                <p:nvPr/>
              </p:nvSpPr>
              <p:spPr bwMode="auto">
                <a:xfrm rot="-5400000">
                  <a:off x="1287" y="2411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88" name="Oval 152"/>
                <p:cNvSpPr>
                  <a:spLocks noChangeArrowheads="1"/>
                </p:cNvSpPr>
                <p:nvPr/>
              </p:nvSpPr>
              <p:spPr bwMode="auto">
                <a:xfrm rot="-5400000">
                  <a:off x="1575" y="2411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89" name="Oval 153"/>
                <p:cNvSpPr>
                  <a:spLocks noChangeArrowheads="1"/>
                </p:cNvSpPr>
                <p:nvPr/>
              </p:nvSpPr>
              <p:spPr bwMode="auto">
                <a:xfrm rot="-5400000">
                  <a:off x="1047" y="2603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90" name="Oval 154"/>
                <p:cNvSpPr>
                  <a:spLocks noChangeArrowheads="1"/>
                </p:cNvSpPr>
                <p:nvPr/>
              </p:nvSpPr>
              <p:spPr bwMode="auto">
                <a:xfrm>
                  <a:off x="1479" y="3563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91" name="Oval 155"/>
                <p:cNvSpPr>
                  <a:spLocks noChangeArrowheads="1"/>
                </p:cNvSpPr>
                <p:nvPr/>
              </p:nvSpPr>
              <p:spPr bwMode="auto">
                <a:xfrm>
                  <a:off x="1287" y="3563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92" name="Oval 156"/>
                <p:cNvSpPr>
                  <a:spLocks noChangeArrowheads="1"/>
                </p:cNvSpPr>
                <p:nvPr/>
              </p:nvSpPr>
              <p:spPr bwMode="auto">
                <a:xfrm rot="-5400000">
                  <a:off x="1766" y="2890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93" name="Oval 157"/>
                <p:cNvSpPr>
                  <a:spLocks noChangeArrowheads="1"/>
                </p:cNvSpPr>
                <p:nvPr/>
              </p:nvSpPr>
              <p:spPr bwMode="auto">
                <a:xfrm rot="-5400000">
                  <a:off x="1814" y="3082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9294" name="Oval 158"/>
                <p:cNvSpPr>
                  <a:spLocks noChangeArrowheads="1"/>
                </p:cNvSpPr>
                <p:nvPr/>
              </p:nvSpPr>
              <p:spPr bwMode="auto">
                <a:xfrm rot="-5400000">
                  <a:off x="1910" y="2986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19295" name="Group 159"/>
                <p:cNvGrpSpPr>
                  <a:grpSpLocks/>
                </p:cNvGrpSpPr>
                <p:nvPr/>
              </p:nvGrpSpPr>
              <p:grpSpPr bwMode="auto">
                <a:xfrm>
                  <a:off x="1191" y="2962"/>
                  <a:ext cx="288" cy="327"/>
                  <a:chOff x="2592" y="2132"/>
                  <a:chExt cx="288" cy="327"/>
                </a:xfrm>
              </p:grpSpPr>
              <p:sp>
                <p:nvSpPr>
                  <p:cNvPr id="219296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2736" y="2208"/>
                    <a:ext cx="144" cy="96"/>
                  </a:xfrm>
                  <a:prstGeom prst="rect">
                    <a:avLst/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297" name="Text Box 1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92" y="2132"/>
                    <a:ext cx="192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 eaLnBrk="0" hangingPunct="0">
                      <a:spcBef>
                        <a:spcPct val="50000"/>
                      </a:spcBef>
                    </a:pPr>
                    <a:r>
                      <a:rPr lang="en-US" altLang="zh-CN" sz="2000" b="1">
                        <a:ea typeface="宋体" panose="02010600030101010101" pitchFamily="2" charset="-122"/>
                      </a:rPr>
                      <a:t>?</a:t>
                    </a:r>
                  </a:p>
                </p:txBody>
              </p:sp>
            </p:grpSp>
            <p:sp>
              <p:nvSpPr>
                <p:cNvPr id="219298" name="Line 162"/>
                <p:cNvSpPr>
                  <a:spLocks noChangeShapeType="1"/>
                </p:cNvSpPr>
                <p:nvPr/>
              </p:nvSpPr>
              <p:spPr bwMode="auto">
                <a:xfrm flipV="1">
                  <a:off x="481" y="2212"/>
                  <a:ext cx="2160" cy="11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9299" name="Line 163"/>
                <p:cNvSpPr>
                  <a:spLocks noChangeShapeType="1"/>
                </p:cNvSpPr>
                <p:nvPr/>
              </p:nvSpPr>
              <p:spPr bwMode="auto">
                <a:xfrm flipV="1">
                  <a:off x="519" y="2555"/>
                  <a:ext cx="2112" cy="12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lg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19300" name="Group 164"/>
                <p:cNvGrpSpPr>
                  <a:grpSpLocks/>
                </p:cNvGrpSpPr>
                <p:nvPr/>
              </p:nvGrpSpPr>
              <p:grpSpPr bwMode="auto">
                <a:xfrm>
                  <a:off x="528" y="2304"/>
                  <a:ext cx="2489" cy="1527"/>
                  <a:chOff x="1737" y="1252"/>
                  <a:chExt cx="2489" cy="1527"/>
                </a:xfrm>
              </p:grpSpPr>
              <p:sp>
                <p:nvSpPr>
                  <p:cNvPr id="219301" name="Oval 165"/>
                  <p:cNvSpPr>
                    <a:spLocks noChangeArrowheads="1"/>
                  </p:cNvSpPr>
                  <p:nvPr/>
                </p:nvSpPr>
                <p:spPr bwMode="auto">
                  <a:xfrm rot="-1413692">
                    <a:off x="1985" y="1252"/>
                    <a:ext cx="1152" cy="436"/>
                  </a:xfrm>
                  <a:prstGeom prst="ellipse">
                    <a:avLst/>
                  </a:prstGeom>
                  <a:noFill/>
                  <a:ln w="28575">
                    <a:solidFill>
                      <a:srgbClr val="0000FF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302" name="Oval 166"/>
                  <p:cNvSpPr>
                    <a:spLocks noChangeArrowheads="1"/>
                  </p:cNvSpPr>
                  <p:nvPr/>
                </p:nvSpPr>
                <p:spPr bwMode="auto">
                  <a:xfrm rot="-1577650">
                    <a:off x="1737" y="1670"/>
                    <a:ext cx="2489" cy="1109"/>
                  </a:xfrm>
                  <a:prstGeom prst="ellipse">
                    <a:avLst/>
                  </a:prstGeom>
                  <a:noFill/>
                  <a:ln w="28575">
                    <a:solidFill>
                      <a:srgbClr val="0000FF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19303" name="Text Box 167"/>
              <p:cNvSpPr txBox="1">
                <a:spLocks noChangeArrowheads="1"/>
              </p:cNvSpPr>
              <p:nvPr/>
            </p:nvSpPr>
            <p:spPr bwMode="auto">
              <a:xfrm>
                <a:off x="528" y="1728"/>
                <a:ext cx="2064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 eaLnBrk="0" hangingPunct="0">
                  <a:spcBef>
                    <a:spcPct val="50000"/>
                  </a:spcBef>
                </a:pPr>
                <a:r>
                  <a:rPr lang="en-US" altLang="zh-CN" b="1">
                    <a:ea typeface="宋体" panose="02010600030101010101" pitchFamily="2" charset="-122"/>
                  </a:rPr>
                  <a:t>Cluster Assumption</a:t>
                </a:r>
              </a:p>
            </p:txBody>
          </p:sp>
        </p:grpSp>
        <p:grpSp>
          <p:nvGrpSpPr>
            <p:cNvPr id="219304" name="Group 168"/>
            <p:cNvGrpSpPr>
              <a:grpSpLocks/>
            </p:cNvGrpSpPr>
            <p:nvPr/>
          </p:nvGrpSpPr>
          <p:grpSpPr bwMode="auto">
            <a:xfrm>
              <a:off x="3168" y="1152"/>
              <a:ext cx="2352" cy="2064"/>
              <a:chOff x="3072" y="1248"/>
              <a:chExt cx="2352" cy="2064"/>
            </a:xfrm>
          </p:grpSpPr>
          <p:sp>
            <p:nvSpPr>
              <p:cNvPr id="219305" name="Rectangle 169"/>
              <p:cNvSpPr>
                <a:spLocks noChangeArrowheads="1"/>
              </p:cNvSpPr>
              <p:nvPr/>
            </p:nvSpPr>
            <p:spPr bwMode="auto">
              <a:xfrm>
                <a:off x="3072" y="1248"/>
                <a:ext cx="2352" cy="2064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>
                <a:lvl1pPr marL="342900" indent="-3429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800100" indent="-3429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257300" indent="-3429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714500" indent="-3429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171700" indent="-3429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628900" indent="-3429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3086100" indent="-3429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543300" indent="-3429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4000500" indent="-3429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zh-CN" sz="3200" b="1">
                  <a:ea typeface="宋体" panose="02010600030101010101" pitchFamily="2" charset="-122"/>
                </a:endParaRPr>
              </a:p>
            </p:txBody>
          </p:sp>
          <p:pic>
            <p:nvPicPr>
              <p:cNvPr id="219306" name="Picture 170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64" y="1632"/>
                <a:ext cx="1968" cy="1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9307" name="Text Box 171"/>
              <p:cNvSpPr txBox="1">
                <a:spLocks noChangeArrowheads="1"/>
              </p:cNvSpPr>
              <p:nvPr/>
            </p:nvSpPr>
            <p:spPr bwMode="auto">
              <a:xfrm>
                <a:off x="3264" y="1296"/>
                <a:ext cx="2064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 eaLnBrk="0" hangingPunct="0">
                  <a:spcBef>
                    <a:spcPct val="50000"/>
                  </a:spcBef>
                </a:pPr>
                <a:r>
                  <a:rPr lang="en-US" altLang="zh-CN" b="1">
                    <a:ea typeface="宋体" panose="02010600030101010101" pitchFamily="2" charset="-122"/>
                  </a:rPr>
                  <a:t>Manifold Assumption</a:t>
                </a:r>
              </a:p>
            </p:txBody>
          </p:sp>
          <p:sp>
            <p:nvSpPr>
              <p:cNvPr id="219308" name="Oval 172"/>
              <p:cNvSpPr>
                <a:spLocks noChangeArrowheads="1"/>
              </p:cNvSpPr>
              <p:nvPr/>
            </p:nvSpPr>
            <p:spPr bwMode="auto">
              <a:xfrm>
                <a:off x="4502" y="1824"/>
                <a:ext cx="106" cy="96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9309" name="Oval 173"/>
              <p:cNvSpPr>
                <a:spLocks noChangeArrowheads="1"/>
              </p:cNvSpPr>
              <p:nvPr/>
            </p:nvSpPr>
            <p:spPr bwMode="auto">
              <a:xfrm>
                <a:off x="3772" y="2660"/>
                <a:ext cx="106" cy="96"/>
              </a:xfrm>
              <a:prstGeom prst="ellipse">
                <a:avLst/>
              </a:prstGeom>
              <a:noFill/>
              <a:ln w="3810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74" name="矩形 17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5" name="圆角矩形 17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176" name="文本框 175"/>
          <p:cNvSpPr txBox="1"/>
          <p:nvPr/>
        </p:nvSpPr>
        <p:spPr>
          <a:xfrm>
            <a:off x="647719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学习原理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8" name="组 78"/>
          <p:cNvGrpSpPr/>
          <p:nvPr/>
        </p:nvGrpSpPr>
        <p:grpSpPr>
          <a:xfrm>
            <a:off x="7529827" y="252859"/>
            <a:ext cx="4662172" cy="484288"/>
            <a:chOff x="7529825" y="252856"/>
            <a:chExt cx="4662172" cy="484288"/>
          </a:xfrm>
        </p:grpSpPr>
        <p:grpSp>
          <p:nvGrpSpPr>
            <p:cNvPr id="179" name="组 79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181" name="组 81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185" name="圆角矩形 18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6" name="圆角矩形 18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7" name="圆角矩形 18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8" name="圆角矩形 18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9" name="圆角矩形 18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8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183" name="圆角矩形 18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180" name="文本框 179"/>
            <p:cNvSpPr txBox="1"/>
            <p:nvPr/>
          </p:nvSpPr>
          <p:spPr>
            <a:xfrm>
              <a:off x="7529825" y="331233"/>
              <a:ext cx="392427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0" name="矩形 189"/>
          <p:cNvSpPr/>
          <p:nvPr/>
        </p:nvSpPr>
        <p:spPr>
          <a:xfrm>
            <a:off x="2559906" y="305273"/>
            <a:ext cx="1616140" cy="692493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PRINCIPLES</a:t>
            </a:r>
          </a:p>
          <a:p>
            <a:pPr algn="ctr"/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886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2953" y="2362466"/>
            <a:ext cx="10515600" cy="435133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聚类假设</a:t>
            </a:r>
          </a:p>
          <a:p>
            <a:pPr lvl="1">
              <a:lnSpc>
                <a:spcPct val="100000"/>
              </a:lnSpc>
              <a:buFontTx/>
              <a:buChar char="•"/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假定属于同一聚类的样本有较大可能共享相同的类标号。</a:t>
            </a:r>
          </a:p>
          <a:p>
            <a:pPr lvl="1">
              <a:lnSpc>
                <a:spcPct val="100000"/>
              </a:lnSpc>
              <a:buFontTx/>
              <a:buChar char="•"/>
            </a:pP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等价表述：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分类边界应穿越数据分布的低密度区域，从而使聚类内（高密度区域中）样本被划分在分类边界两侧，也被称为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低密度分割假设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(low-density separation assumption)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。 </a:t>
            </a:r>
          </a:p>
          <a:p>
            <a:pPr>
              <a:lnSpc>
                <a:spcPct val="100000"/>
              </a:lnSpc>
            </a:pPr>
            <a:r>
              <a:rPr lang="zh-CN" altLang="en-US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流形假设</a:t>
            </a:r>
          </a:p>
          <a:p>
            <a:pPr lvl="1">
              <a:lnSpc>
                <a:spcPct val="100000"/>
              </a:lnSpc>
              <a:buFontTx/>
              <a:buChar char="•"/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假定数据分布在一低维流形上，流形结构可由一无向图表示，图中结点代表样本，边权代表样本间相似性。在流形结构上相似的样本具有相似类标号。 </a:t>
            </a:r>
          </a:p>
        </p:txBody>
      </p:sp>
      <p:sp>
        <p:nvSpPr>
          <p:cNvPr id="4" name="矩形 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6" name="文本框 5"/>
          <p:cNvSpPr txBox="1"/>
          <p:nvPr/>
        </p:nvSpPr>
        <p:spPr>
          <a:xfrm>
            <a:off x="647719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学习原理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 78"/>
          <p:cNvGrpSpPr/>
          <p:nvPr/>
        </p:nvGrpSpPr>
        <p:grpSpPr>
          <a:xfrm>
            <a:off x="7529827" y="252859"/>
            <a:ext cx="4662172" cy="484288"/>
            <a:chOff x="7529825" y="252856"/>
            <a:chExt cx="4662172" cy="484288"/>
          </a:xfrm>
        </p:grpSpPr>
        <p:grpSp>
          <p:nvGrpSpPr>
            <p:cNvPr id="9" name="组 79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11" name="组 81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15" name="圆角矩形 1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圆角矩形 1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圆角矩形 1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圆角矩形 1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圆角矩形 1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13" name="圆角矩形 1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10" name="文本框 9"/>
            <p:cNvSpPr txBox="1"/>
            <p:nvPr/>
          </p:nvSpPr>
          <p:spPr>
            <a:xfrm>
              <a:off x="7529825" y="331233"/>
              <a:ext cx="392427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2559906" y="305273"/>
            <a:ext cx="1616140" cy="692493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PRINCIPLES</a:t>
            </a:r>
          </a:p>
          <a:p>
            <a:pPr algn="ctr"/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58558" y="1240512"/>
            <a:ext cx="2754507" cy="7846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870646" y="1338603"/>
            <a:ext cx="2642419" cy="588432"/>
          </a:xfrm>
        </p:spPr>
        <p:txBody>
          <a:bodyPr/>
          <a:lstStyle/>
          <a:p>
            <a:r>
              <a:rPr lang="zh-CN" altLang="en-US" sz="3200" dirty="0">
                <a:solidFill>
                  <a:schemeClr val="bg1"/>
                </a:solidFill>
                <a:ea typeface="楷体_GB2312" pitchFamily="49" charset="-122"/>
              </a:rPr>
              <a:t>数据分布假设</a:t>
            </a:r>
          </a:p>
        </p:txBody>
      </p:sp>
    </p:spTree>
    <p:extLst>
      <p:ext uri="{BB962C8B-B14F-4D97-AF65-F5344CB8AC3E}">
        <p14:creationId xmlns:p14="http://schemas.microsoft.com/office/powerpoint/2010/main" val="158764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Aft>
                <a:spcPct val="10000"/>
              </a:spcAft>
            </a:pPr>
            <a:r>
              <a:rPr lang="zh-CN" altLang="en-US" dirty="0" smtClean="0">
                <a:ea typeface="宋体" panose="02010600030101010101" pitchFamily="2" charset="-122"/>
              </a:rPr>
              <a:t>大部分现有的半监督分类方法都直接或间接地利用了上述两种假设： </a:t>
            </a:r>
          </a:p>
          <a:p>
            <a:pPr lvl="1">
              <a:lnSpc>
                <a:spcPct val="110000"/>
              </a:lnSpc>
              <a:spcAft>
                <a:spcPct val="10000"/>
              </a:spcAft>
            </a:pPr>
            <a:r>
              <a:rPr lang="zh-CN" altLang="en-US" dirty="0" smtClean="0">
                <a:ea typeface="宋体" panose="02010600030101010101" pitchFamily="2" charset="-122"/>
              </a:rPr>
              <a:t> </a:t>
            </a:r>
            <a:r>
              <a:rPr lang="zh-CN" altLang="en-US" b="1" dirty="0" smtClean="0">
                <a:ea typeface="宋体" panose="02010600030101010101" pitchFamily="2" charset="-122"/>
              </a:rPr>
              <a:t>生成式方法：</a:t>
            </a:r>
            <a:r>
              <a:rPr lang="zh-CN" altLang="en-US" dirty="0" smtClean="0">
                <a:ea typeface="宋体" panose="02010600030101010101" pitchFamily="2" charset="-122"/>
              </a:rPr>
              <a:t>直接采用聚类假设</a:t>
            </a:r>
          </a:p>
          <a:p>
            <a:pPr lvl="1">
              <a:lnSpc>
                <a:spcPct val="110000"/>
              </a:lnSpc>
              <a:spcAft>
                <a:spcPct val="10000"/>
              </a:spcAft>
            </a:pPr>
            <a:r>
              <a:rPr lang="zh-CN" altLang="en-US" dirty="0" smtClean="0">
                <a:ea typeface="宋体" panose="02010600030101010101" pitchFamily="2" charset="-122"/>
              </a:rPr>
              <a:t> </a:t>
            </a:r>
            <a:r>
              <a:rPr lang="zh-CN" altLang="en-US" b="1" dirty="0" smtClean="0">
                <a:ea typeface="宋体" panose="02010600030101010101" pitchFamily="2" charset="-122"/>
              </a:rPr>
              <a:t>基于支持向量机的方法：</a:t>
            </a:r>
            <a:r>
              <a:rPr lang="zh-CN" altLang="en-US" dirty="0" smtClean="0">
                <a:ea typeface="宋体" panose="02010600030101010101" pitchFamily="2" charset="-122"/>
              </a:rPr>
              <a:t>直接采用低密度分割假设</a:t>
            </a:r>
          </a:p>
          <a:p>
            <a:pPr lvl="1">
              <a:lnSpc>
                <a:spcPct val="110000"/>
              </a:lnSpc>
              <a:spcAft>
                <a:spcPct val="10000"/>
              </a:spcAft>
            </a:pPr>
            <a:r>
              <a:rPr lang="zh-CN" altLang="en-US" dirty="0" smtClean="0">
                <a:ea typeface="宋体" panose="02010600030101010101" pitchFamily="2" charset="-122"/>
              </a:rPr>
              <a:t> </a:t>
            </a:r>
            <a:r>
              <a:rPr lang="zh-CN" altLang="en-US" b="1" dirty="0" smtClean="0">
                <a:ea typeface="宋体" panose="02010600030101010101" pitchFamily="2" charset="-122"/>
              </a:rPr>
              <a:t>基于图的方法：</a:t>
            </a:r>
            <a:r>
              <a:rPr lang="zh-CN" altLang="en-US" dirty="0" smtClean="0">
                <a:ea typeface="宋体" panose="02010600030101010101" pitchFamily="2" charset="-122"/>
              </a:rPr>
              <a:t>直接采用流形假设</a:t>
            </a:r>
          </a:p>
          <a:p>
            <a:pPr lvl="1">
              <a:lnSpc>
                <a:spcPct val="110000"/>
              </a:lnSpc>
              <a:spcAft>
                <a:spcPct val="10000"/>
              </a:spcAft>
            </a:pPr>
            <a:r>
              <a:rPr lang="zh-CN" altLang="en-US" dirty="0" smtClean="0">
                <a:ea typeface="宋体" panose="02010600030101010101" pitchFamily="2" charset="-122"/>
              </a:rPr>
              <a:t> </a:t>
            </a:r>
            <a:r>
              <a:rPr lang="zh-CN" altLang="en-US" b="1" dirty="0" smtClean="0">
                <a:ea typeface="宋体" panose="02010600030101010101" pitchFamily="2" charset="-122"/>
              </a:rPr>
              <a:t>协同训练方法：</a:t>
            </a:r>
            <a:r>
              <a:rPr lang="zh-CN" altLang="en-US" dirty="0" smtClean="0">
                <a:ea typeface="宋体" panose="02010600030101010101" pitchFamily="2" charset="-122"/>
              </a:rPr>
              <a:t>间接利用聚类或流形假设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dirty="0" smtClean="0">
                <a:ea typeface="宋体" panose="02010600030101010101" pitchFamily="2" charset="-122"/>
              </a:rPr>
              <a:t>   </a:t>
            </a:r>
          </a:p>
        </p:txBody>
      </p:sp>
      <p:sp>
        <p:nvSpPr>
          <p:cNvPr id="4" name="矩形 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6" name="文本框 5"/>
          <p:cNvSpPr txBox="1"/>
          <p:nvPr/>
        </p:nvSpPr>
        <p:spPr>
          <a:xfrm>
            <a:off x="647719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学习原理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 78"/>
          <p:cNvGrpSpPr/>
          <p:nvPr/>
        </p:nvGrpSpPr>
        <p:grpSpPr>
          <a:xfrm>
            <a:off x="7529827" y="252859"/>
            <a:ext cx="4662172" cy="484288"/>
            <a:chOff x="7529825" y="252856"/>
            <a:chExt cx="4662172" cy="484288"/>
          </a:xfrm>
        </p:grpSpPr>
        <p:grpSp>
          <p:nvGrpSpPr>
            <p:cNvPr id="9" name="组 79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11" name="组 81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15" name="圆角矩形 1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圆角矩形 1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圆角矩形 1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圆角矩形 1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圆角矩形 1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13" name="圆角矩形 1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10" name="文本框 9"/>
            <p:cNvSpPr txBox="1"/>
            <p:nvPr/>
          </p:nvSpPr>
          <p:spPr>
            <a:xfrm>
              <a:off x="7529825" y="331233"/>
              <a:ext cx="392427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2559906" y="305273"/>
            <a:ext cx="1616140" cy="692493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PRINCIPLES</a:t>
            </a:r>
          </a:p>
          <a:p>
            <a:pPr algn="ctr"/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720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圆角矩形 43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78625" y="264169"/>
            <a:ext cx="954099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600" noProof="0" dirty="0" smtClean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kumimoji="0" lang="zh-CN" altLang="en-US" sz="2400" b="0" i="0" u="none" strike="noStrike" kern="1200" cap="none" spc="60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520928" y="295672"/>
            <a:ext cx="1159284" cy="384717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机器学习</a:t>
            </a: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2" name="组 41"/>
          <p:cNvGrpSpPr/>
          <p:nvPr/>
        </p:nvGrpSpPr>
        <p:grpSpPr>
          <a:xfrm>
            <a:off x="7498081" y="252859"/>
            <a:ext cx="4693918" cy="484288"/>
            <a:chOff x="7498079" y="252856"/>
            <a:chExt cx="4693918" cy="484288"/>
          </a:xfrm>
        </p:grpSpPr>
        <p:grpSp>
          <p:nvGrpSpPr>
            <p:cNvPr id="43" name="组 4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50" name="组 49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54" name="圆角矩形 53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圆角矩形 54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1" name="圆角矩形 70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圆角矩形 71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3" name="圆角矩形 72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52" name="圆角矩形 51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AD1C21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sp>
          <p:nvSpPr>
            <p:cNvPr id="49" name="文本框 48"/>
            <p:cNvSpPr txBox="1"/>
            <p:nvPr/>
          </p:nvSpPr>
          <p:spPr>
            <a:xfrm>
              <a:off x="7498079" y="318170"/>
              <a:ext cx="3956022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计算机</a:t>
              </a:r>
              <a:r>
                <a:rPr kumimoji="0" lang="zh-CN" altLang="en-US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学院、软件学院、网络空间安全学院</a:t>
              </a:r>
              <a:endPara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00176" y="1321479"/>
            <a:ext cx="10767476" cy="85253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b="1" dirty="0"/>
              <a:t>机器学习</a:t>
            </a:r>
            <a:r>
              <a:rPr lang="zh-CN" altLang="en-US" b="1" dirty="0" smtClean="0"/>
              <a:t>方法是</a:t>
            </a:r>
            <a:r>
              <a:rPr lang="zh-CN" altLang="en-US" b="1" dirty="0"/>
              <a:t>人工智能的</a:t>
            </a:r>
            <a:r>
              <a:rPr lang="zh-CN" altLang="en-US" b="1" dirty="0" smtClean="0"/>
              <a:t>核心，指计算机</a:t>
            </a:r>
            <a:r>
              <a:rPr lang="zh-CN" altLang="en-US" b="1" dirty="0"/>
              <a:t>利用已有的</a:t>
            </a:r>
            <a:r>
              <a:rPr lang="zh-CN" altLang="en-US" b="1" dirty="0" smtClean="0"/>
              <a:t>数据，得出某种模型，</a:t>
            </a:r>
            <a:r>
              <a:rPr lang="zh-CN" altLang="en-US" b="1" dirty="0"/>
              <a:t>并利用此模型预测</a:t>
            </a:r>
            <a:r>
              <a:rPr lang="zh-CN" altLang="en-US" b="1" dirty="0" smtClean="0"/>
              <a:t>未来数据的</a:t>
            </a:r>
            <a:r>
              <a:rPr lang="zh-CN" altLang="en-US" b="1" dirty="0"/>
              <a:t>一种</a:t>
            </a:r>
            <a:r>
              <a:rPr lang="zh-CN" altLang="en-US" b="1" dirty="0" smtClean="0"/>
              <a:t>方法。</a:t>
            </a:r>
            <a:endParaRPr lang="en-US" altLang="zh-CN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5" r="25974" b="-1059"/>
          <a:stretch/>
        </p:blipFill>
        <p:spPr>
          <a:xfrm>
            <a:off x="1567756" y="2212751"/>
            <a:ext cx="4695886" cy="41719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518" y="2912378"/>
            <a:ext cx="4921946" cy="277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386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-21101" y="2847434"/>
            <a:ext cx="12213103" cy="1296345"/>
            <a:chOff x="-21102" y="2847433"/>
            <a:chExt cx="12213102" cy="1296345"/>
          </a:xfrm>
        </p:grpSpPr>
        <p:sp>
          <p:nvSpPr>
            <p:cNvPr id="51" name="矩形 50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4</a:t>
              </a:r>
              <a:endParaRPr lang="zh-CN" altLang="en-US" sz="60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015674" y="3077396"/>
              <a:ext cx="2954651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</a:t>
              </a:r>
              <a:r>
                <a:rPr lang="zh-CN" altLang="en-US" sz="48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挑战</a:t>
              </a:r>
            </a:p>
          </p:txBody>
        </p:sp>
        <p:grpSp>
          <p:nvGrpSpPr>
            <p:cNvPr id="3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46" name="圆角矩形 45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圆角矩形 47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圆角矩形 48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圆角矩形 44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5919768" y="3264361"/>
              <a:ext cx="1981629" cy="461663"/>
            </a:xfrm>
            <a:prstGeom prst="rect">
              <a:avLst/>
            </a:prstGeom>
          </p:spPr>
          <p:txBody>
            <a:bodyPr wrap="none" lIns="91438" tIns="45719" rIns="91438" bIns="45719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CHALLENGE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7550331" y="252859"/>
            <a:ext cx="4641668" cy="484288"/>
            <a:chOff x="7550329" y="252856"/>
            <a:chExt cx="4641668" cy="484288"/>
          </a:xfrm>
        </p:grpSpPr>
        <p:grpSp>
          <p:nvGrpSpPr>
            <p:cNvPr id="28" name="组 27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30" name="组 29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34" name="圆角矩形 33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圆角矩形 34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圆角矩形 35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圆角矩形 36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圆角矩形 37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1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32" name="圆角矩形 31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29" name="文本框 28"/>
            <p:cNvSpPr txBox="1"/>
            <p:nvPr/>
          </p:nvSpPr>
          <p:spPr>
            <a:xfrm>
              <a:off x="7550329" y="318170"/>
              <a:ext cx="3903771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计算机学院、软件学院、网络空间安全学院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785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研究挑战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安全半监督学习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6" name="流程图: 磁盘 175"/>
          <p:cNvSpPr/>
          <p:nvPr/>
        </p:nvSpPr>
        <p:spPr>
          <a:xfrm>
            <a:off x="1339703" y="1536909"/>
            <a:ext cx="2009554" cy="893135"/>
          </a:xfrm>
          <a:prstGeom prst="flowChartMagneticDisk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有</a:t>
            </a:r>
            <a:r>
              <a:rPr lang="zh-CN" altLang="en-US" dirty="0" smtClean="0"/>
              <a:t>标号数据</a:t>
            </a:r>
            <a:endParaRPr lang="zh-CN" altLang="en-US" dirty="0"/>
          </a:p>
        </p:txBody>
      </p:sp>
      <p:sp>
        <p:nvSpPr>
          <p:cNvPr id="177" name="流程图: 磁盘 176"/>
          <p:cNvSpPr/>
          <p:nvPr/>
        </p:nvSpPr>
        <p:spPr>
          <a:xfrm>
            <a:off x="1326607" y="3039644"/>
            <a:ext cx="2009554" cy="893135"/>
          </a:xfrm>
          <a:prstGeom prst="flowChartMagneticDisk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无标号数据</a:t>
            </a:r>
            <a:endParaRPr lang="zh-CN" altLang="en-US" dirty="0"/>
          </a:p>
        </p:txBody>
      </p:sp>
      <p:sp>
        <p:nvSpPr>
          <p:cNvPr id="3" name="右箭头 2"/>
          <p:cNvSpPr/>
          <p:nvPr/>
        </p:nvSpPr>
        <p:spPr>
          <a:xfrm>
            <a:off x="3646968" y="1888594"/>
            <a:ext cx="2721934" cy="189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96493" y="1701208"/>
            <a:ext cx="120147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分类精度</a:t>
            </a:r>
            <a:r>
              <a:rPr lang="en-US" altLang="zh-CN" dirty="0" smtClean="0"/>
              <a:t>80%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95153" y="1371147"/>
            <a:ext cx="2402959" cy="2764466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右箭头 180"/>
          <p:cNvSpPr/>
          <p:nvPr/>
        </p:nvSpPr>
        <p:spPr>
          <a:xfrm>
            <a:off x="3661139" y="2753380"/>
            <a:ext cx="2721934" cy="1897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文本框 181"/>
          <p:cNvSpPr txBox="1"/>
          <p:nvPr/>
        </p:nvSpPr>
        <p:spPr>
          <a:xfrm>
            <a:off x="6443321" y="2509708"/>
            <a:ext cx="120147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分类精度</a:t>
            </a:r>
            <a:r>
              <a:rPr lang="en-US" altLang="zh-CN" dirty="0" smtClean="0"/>
              <a:t>85%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800" y="2153182"/>
            <a:ext cx="787228" cy="90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74288" y="1536909"/>
            <a:ext cx="1339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监督学习</a:t>
            </a:r>
            <a:endParaRPr lang="zh-CN" altLang="en-US" sz="1600" dirty="0"/>
          </a:p>
        </p:txBody>
      </p:sp>
      <p:sp>
        <p:nvSpPr>
          <p:cNvPr id="186" name="文本框 185"/>
          <p:cNvSpPr txBox="1"/>
          <p:nvPr/>
        </p:nvSpPr>
        <p:spPr>
          <a:xfrm>
            <a:off x="4247707" y="2446724"/>
            <a:ext cx="1339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半监督学习</a:t>
            </a:r>
            <a:endParaRPr lang="zh-CN" altLang="en-US" sz="1600" dirty="0"/>
          </a:p>
        </p:txBody>
      </p:sp>
      <p:sp>
        <p:nvSpPr>
          <p:cNvPr id="187" name="右箭头 186"/>
          <p:cNvSpPr/>
          <p:nvPr/>
        </p:nvSpPr>
        <p:spPr>
          <a:xfrm>
            <a:off x="3664680" y="3671320"/>
            <a:ext cx="2721934" cy="1897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文本框 187"/>
          <p:cNvSpPr txBox="1"/>
          <p:nvPr/>
        </p:nvSpPr>
        <p:spPr>
          <a:xfrm>
            <a:off x="6446862" y="3427648"/>
            <a:ext cx="120147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分类精度</a:t>
            </a:r>
            <a:r>
              <a:rPr lang="en-US" altLang="zh-CN" dirty="0" smtClean="0"/>
              <a:t>78%</a:t>
            </a:r>
            <a:endParaRPr lang="zh-CN" altLang="en-US" dirty="0"/>
          </a:p>
        </p:txBody>
      </p:sp>
      <p:sp>
        <p:nvSpPr>
          <p:cNvPr id="189" name="文本框 188"/>
          <p:cNvSpPr txBox="1"/>
          <p:nvPr/>
        </p:nvSpPr>
        <p:spPr>
          <a:xfrm>
            <a:off x="4251248" y="3364664"/>
            <a:ext cx="1339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半监督学习</a:t>
            </a:r>
            <a:endParaRPr lang="zh-CN" altLang="en-US" sz="16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957" y="3445588"/>
            <a:ext cx="912032" cy="900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08075" y="4557133"/>
            <a:ext cx="9558670" cy="91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C00000"/>
                </a:solidFill>
              </a:rPr>
              <a:t>有时</a:t>
            </a:r>
            <a:r>
              <a:rPr lang="zh-CN" altLang="en-US" dirty="0" smtClean="0"/>
              <a:t>，同时利用无标号样本进行半监督分类学习不会带来性能提升，甚至可能造成性能下降。</a:t>
            </a:r>
            <a:r>
              <a:rPr lang="en-US" altLang="zh-CN" dirty="0" smtClean="0"/>
              <a:t>------------</a:t>
            </a:r>
            <a:r>
              <a:rPr lang="zh-CN" altLang="en-US" dirty="0">
                <a:solidFill>
                  <a:srgbClr val="C00000"/>
                </a:solidFill>
              </a:rPr>
              <a:t>不</a:t>
            </a:r>
            <a:r>
              <a:rPr lang="zh-CN" altLang="en-US" dirty="0" smtClean="0">
                <a:solidFill>
                  <a:srgbClr val="C00000"/>
                </a:solidFill>
              </a:rPr>
              <a:t>安全半监督分类学习（</a:t>
            </a:r>
            <a:r>
              <a:rPr lang="en-US" altLang="zh-CN" dirty="0" smtClean="0">
                <a:solidFill>
                  <a:srgbClr val="C00000"/>
                </a:solidFill>
              </a:rPr>
              <a:t>unsafe semi-supervised classification</a:t>
            </a:r>
            <a:r>
              <a:rPr lang="zh-CN" altLang="en-US" dirty="0" smtClean="0">
                <a:solidFill>
                  <a:srgbClr val="C00000"/>
                </a:solidFill>
              </a:rPr>
              <a:t>）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71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5" grpId="0" animBg="1"/>
      <p:bldP spid="181" grpId="0" animBg="1"/>
      <p:bldP spid="182" grpId="0"/>
      <p:bldP spid="186" grpId="0"/>
      <p:bldP spid="187" grpId="0" animBg="1"/>
      <p:bldP spid="188" grpId="0"/>
      <p:bldP spid="18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研究挑战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安全半监督分类学习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76" name="图片 1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22" y="1071307"/>
            <a:ext cx="714375" cy="12001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90577" y="1286661"/>
            <a:ext cx="95615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如何实现</a:t>
            </a:r>
            <a:r>
              <a:rPr lang="zh-CN" altLang="en-US" dirty="0" smtClean="0">
                <a:solidFill>
                  <a:srgbClr val="C00000"/>
                </a:solidFill>
              </a:rPr>
              <a:t>安全半监督分类学习</a:t>
            </a:r>
            <a:r>
              <a:rPr lang="zh-CN" altLang="en-US" dirty="0" smtClean="0"/>
              <a:t>，使利用无标号样本不会造成性能的显著下降？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382001" y="2444280"/>
            <a:ext cx="11317663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Yu-Feng Li and </a:t>
            </a:r>
            <a:r>
              <a:rPr lang="en-US" altLang="zh-CN" sz="1600" dirty="0" err="1"/>
              <a:t>Zhi</a:t>
            </a:r>
            <a:r>
              <a:rPr lang="en-US" altLang="zh-CN" sz="1600" dirty="0"/>
              <a:t>-Hua Zhou. Improving semi-supervised support vector machines through unlabeled instances selection. In: Proceedings of the 25th AAAI Conference on Artificial Intelligence (AAAI'11), San Francisco, CA, 2011, pp.386-391.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/>
              <a:t>Yunyun</a:t>
            </a:r>
            <a:r>
              <a:rPr lang="en-US" altLang="zh-CN" sz="1600" dirty="0" smtClean="0"/>
              <a:t> Wang and </a:t>
            </a:r>
            <a:r>
              <a:rPr lang="en-US" altLang="zh-CN" sz="1600" dirty="0" err="1" smtClean="0"/>
              <a:t>Songcan</a:t>
            </a:r>
            <a:r>
              <a:rPr lang="en-US" altLang="zh-CN" sz="1600" dirty="0" smtClean="0"/>
              <a:t> Chen. Safety-Aware </a:t>
            </a:r>
            <a:r>
              <a:rPr lang="en-US" altLang="zh-CN" sz="1600" dirty="0"/>
              <a:t>Semi-Supervised Classification. IEEE Trans. Neural </a:t>
            </a:r>
            <a:r>
              <a:rPr lang="en-US" altLang="zh-CN" sz="1600" dirty="0" err="1"/>
              <a:t>Netw</a:t>
            </a:r>
            <a:r>
              <a:rPr lang="en-US" altLang="zh-CN" sz="1600" dirty="0"/>
              <a:t>. Learning Syst. 24(11): 1763-1772 (2013)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Yu-Feng Li and </a:t>
            </a:r>
            <a:r>
              <a:rPr lang="en-US" altLang="zh-CN" sz="1600" dirty="0" err="1"/>
              <a:t>Zhi</a:t>
            </a:r>
            <a:r>
              <a:rPr lang="en-US" altLang="zh-CN" sz="1600" dirty="0"/>
              <a:t>-Hua Zhou. Towards making unlabeled data never hurt. IEEE Transactions on Pattern Analysis and Machine Intelligence, 37(1):175-188, </a:t>
            </a:r>
            <a:r>
              <a:rPr lang="en-US" altLang="zh-CN" sz="1600" dirty="0" smtClean="0"/>
              <a:t>2015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94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研究挑战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S3VM_US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89755" y="1233377"/>
            <a:ext cx="409353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导致不安全半监督分类原因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970950" y="1836054"/>
            <a:ext cx="271130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</a:rPr>
              <a:t>部分无标号样本不可靠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4695898" y="1850225"/>
            <a:ext cx="271130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</a:rPr>
              <a:t>对无标号样本进行选择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3976577" y="1850225"/>
            <a:ext cx="414670" cy="355161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97442" y="2690035"/>
            <a:ext cx="1924493" cy="126188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1. </a:t>
            </a:r>
            <a:r>
              <a:rPr lang="zh-CN" altLang="en-US" dirty="0" smtClean="0">
                <a:solidFill>
                  <a:schemeClr val="bg1"/>
                </a:solidFill>
              </a:rPr>
              <a:t>训练</a:t>
            </a:r>
            <a:r>
              <a:rPr lang="en-US" altLang="zh-CN" dirty="0" smtClean="0">
                <a:solidFill>
                  <a:schemeClr val="bg1"/>
                </a:solidFill>
              </a:rPr>
              <a:t>SVM</a:t>
            </a:r>
            <a:r>
              <a:rPr lang="zh-CN" altLang="en-US" dirty="0" smtClean="0">
                <a:solidFill>
                  <a:schemeClr val="bg1"/>
                </a:solidFill>
              </a:rPr>
              <a:t>和</a:t>
            </a:r>
            <a:r>
              <a:rPr lang="en-US" altLang="zh-CN" dirty="0" smtClean="0">
                <a:solidFill>
                  <a:schemeClr val="bg1"/>
                </a:solidFill>
              </a:rPr>
              <a:t>S3VM</a:t>
            </a:r>
            <a:r>
              <a:rPr lang="zh-CN" altLang="en-US" dirty="0" smtClean="0">
                <a:solidFill>
                  <a:schemeClr val="bg1"/>
                </a:solidFill>
              </a:rPr>
              <a:t>，选择分类结果不一致的无标号样本集</a:t>
            </a:r>
            <a:r>
              <a:rPr lang="en-US" altLang="zh-CN" dirty="0" smtClean="0">
                <a:solidFill>
                  <a:schemeClr val="bg1"/>
                </a:solidFill>
              </a:rPr>
              <a:t>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3246481" y="2959394"/>
            <a:ext cx="1924493" cy="67710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 </a:t>
            </a:r>
            <a:r>
              <a:rPr lang="zh-CN" altLang="en-US" dirty="0" smtClean="0">
                <a:solidFill>
                  <a:schemeClr val="bg1"/>
                </a:solidFill>
              </a:rPr>
              <a:t>对</a:t>
            </a:r>
            <a:r>
              <a:rPr lang="en-US" altLang="zh-CN" dirty="0" smtClean="0">
                <a:solidFill>
                  <a:schemeClr val="bg1"/>
                </a:solidFill>
              </a:rPr>
              <a:t>S</a:t>
            </a:r>
            <a:r>
              <a:rPr lang="zh-CN" altLang="en-US" dirty="0" smtClean="0">
                <a:solidFill>
                  <a:schemeClr val="bg1"/>
                </a:solidFill>
              </a:rPr>
              <a:t>中样本进行层次聚类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0" name="文本框 179"/>
          <p:cNvSpPr txBox="1"/>
          <p:nvPr/>
        </p:nvSpPr>
        <p:spPr>
          <a:xfrm>
            <a:off x="5684728" y="2705315"/>
            <a:ext cx="1924493" cy="126188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en-US" altLang="zh-CN" dirty="0" smtClean="0">
                <a:solidFill>
                  <a:schemeClr val="bg1"/>
                </a:solidFill>
              </a:rPr>
              <a:t>. </a:t>
            </a:r>
            <a:r>
              <a:rPr lang="zh-CN" altLang="en-US" dirty="0" smtClean="0">
                <a:solidFill>
                  <a:schemeClr val="bg1"/>
                </a:solidFill>
              </a:rPr>
              <a:t>分别计算</a:t>
            </a:r>
            <a:r>
              <a:rPr lang="en-US" altLang="zh-CN" dirty="0" smtClean="0">
                <a:solidFill>
                  <a:schemeClr val="bg1"/>
                </a:solidFill>
              </a:rPr>
              <a:t>SVM</a:t>
            </a:r>
            <a:r>
              <a:rPr lang="zh-CN" altLang="en-US" dirty="0" smtClean="0">
                <a:solidFill>
                  <a:schemeClr val="bg1"/>
                </a:solidFill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</a:rPr>
              <a:t>S3VM</a:t>
            </a:r>
            <a:r>
              <a:rPr lang="zh-CN" altLang="en-US" dirty="0" smtClean="0">
                <a:solidFill>
                  <a:schemeClr val="bg1"/>
                </a:solidFill>
              </a:rPr>
              <a:t>与层次聚类分类结果间的一致性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8176295" y="2698230"/>
            <a:ext cx="1924493" cy="126188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4. </a:t>
            </a:r>
            <a:r>
              <a:rPr lang="zh-CN" altLang="en-US" dirty="0" smtClean="0">
                <a:solidFill>
                  <a:schemeClr val="bg1"/>
                </a:solidFill>
              </a:rPr>
              <a:t>依据一致性结果对无标号样本的分类结果进行选择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2" name="右箭头 181"/>
          <p:cNvSpPr/>
          <p:nvPr/>
        </p:nvSpPr>
        <p:spPr>
          <a:xfrm>
            <a:off x="2799912" y="3158676"/>
            <a:ext cx="414670" cy="355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右箭头 182"/>
          <p:cNvSpPr/>
          <p:nvPr/>
        </p:nvSpPr>
        <p:spPr>
          <a:xfrm>
            <a:off x="5217052" y="3158676"/>
            <a:ext cx="414670" cy="355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右箭头 183"/>
          <p:cNvSpPr/>
          <p:nvPr/>
        </p:nvSpPr>
        <p:spPr>
          <a:xfrm>
            <a:off x="7654077" y="3158676"/>
            <a:ext cx="414670" cy="355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85448" y="5473259"/>
            <a:ext cx="10648859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/>
              <a:t>Yu-Feng Li and </a:t>
            </a:r>
            <a:r>
              <a:rPr lang="en-US" altLang="zh-CN" sz="1600" dirty="0" err="1"/>
              <a:t>Zhi</a:t>
            </a:r>
            <a:r>
              <a:rPr lang="en-US" altLang="zh-CN" sz="1600" dirty="0"/>
              <a:t>-Hua Zhou. Improving semi-supervised support vector machines through unlabeled instances selection. In: </a:t>
            </a:r>
            <a:r>
              <a:rPr lang="en-US" altLang="zh-CN" sz="1600" i="1" dirty="0"/>
              <a:t>Proceedings of the 25th AAAI Conference on Artificial Intelligence (AAAI'11)</a:t>
            </a:r>
            <a:r>
              <a:rPr lang="en-US" altLang="zh-CN" sz="1600" dirty="0"/>
              <a:t>, San Francisco, CA, 2011, pp.386-391.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5532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6" grpId="0" animBg="1"/>
      <p:bldP spid="4" grpId="0" animBg="1"/>
      <p:bldP spid="5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研究挑战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SA-SSCCM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786197" y="1676894"/>
            <a:ext cx="222946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有标号样本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578597" y="1676893"/>
            <a:ext cx="1201947" cy="3847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监督分类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60436" y="1676893"/>
            <a:ext cx="235045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有标号</a:t>
            </a:r>
            <a:r>
              <a:rPr lang="en-US" altLang="zh-CN" dirty="0" smtClean="0"/>
              <a:t>+</a:t>
            </a:r>
            <a:r>
              <a:rPr lang="zh-CN" altLang="en-US" dirty="0" smtClean="0"/>
              <a:t>无标号样本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378339" y="1676893"/>
            <a:ext cx="1424763" cy="3847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半监督分类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2807471" y="2129280"/>
            <a:ext cx="133923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5188686" y="2129280"/>
            <a:ext cx="2201599" cy="1816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左右箭头 15"/>
          <p:cNvSpPr/>
          <p:nvPr/>
        </p:nvSpPr>
        <p:spPr>
          <a:xfrm>
            <a:off x="1446028" y="2215113"/>
            <a:ext cx="7400260" cy="467833"/>
          </a:xfrm>
          <a:prstGeom prst="leftRightArrow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>
            <a:off x="4720505" y="2604976"/>
            <a:ext cx="393405" cy="616689"/>
          </a:xfrm>
          <a:prstGeom prst="triangle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2052552" y="2129280"/>
            <a:ext cx="2229467" cy="1462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09" y="3676284"/>
            <a:ext cx="714375" cy="120015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179570" y="3968554"/>
            <a:ext cx="184361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如何平衡？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82001" y="5974290"/>
            <a:ext cx="1131766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 err="1" smtClean="0"/>
              <a:t>Yunyun</a:t>
            </a:r>
            <a:r>
              <a:rPr lang="en-US" altLang="zh-CN" sz="1600" dirty="0" smtClean="0"/>
              <a:t> Wang, </a:t>
            </a:r>
            <a:r>
              <a:rPr lang="en-US" altLang="zh-CN" sz="1600" dirty="0" err="1" smtClean="0"/>
              <a:t>Songcan</a:t>
            </a:r>
            <a:r>
              <a:rPr lang="en-US" altLang="zh-CN" sz="1600" dirty="0" smtClean="0"/>
              <a:t> Chen. Safety-Aware </a:t>
            </a:r>
            <a:r>
              <a:rPr lang="en-US" altLang="zh-CN" sz="1600" dirty="0"/>
              <a:t>Semi-Supervised Classification. IEEE Trans. Neural </a:t>
            </a:r>
            <a:r>
              <a:rPr lang="en-US" altLang="zh-CN" sz="1600" dirty="0" err="1"/>
              <a:t>Netw</a:t>
            </a:r>
            <a:r>
              <a:rPr lang="en-US" altLang="zh-CN" sz="1600" dirty="0"/>
              <a:t>. Learning Syst. 24(11): 1763-1772 (2013</a:t>
            </a:r>
            <a:r>
              <a:rPr lang="en-US" altLang="zh-CN" sz="1600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603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研究挑战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SA-SSCCM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10" y="1368278"/>
            <a:ext cx="3705225" cy="1314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137" y="1682603"/>
            <a:ext cx="2743200" cy="685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85114" y="1722072"/>
            <a:ext cx="561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C00000"/>
                </a:solidFill>
              </a:rPr>
              <a:t>+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83910" y="1368278"/>
            <a:ext cx="3705225" cy="131445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775637" y="2806995"/>
            <a:ext cx="1552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/>
              <a:t>半监督分类</a:t>
            </a:r>
            <a:endParaRPr lang="zh-CN" altLang="en-US" sz="1800" dirty="0"/>
          </a:p>
        </p:txBody>
      </p:sp>
      <p:sp>
        <p:nvSpPr>
          <p:cNvPr id="13" name="矩形 12"/>
          <p:cNvSpPr/>
          <p:nvPr/>
        </p:nvSpPr>
        <p:spPr>
          <a:xfrm>
            <a:off x="5986130" y="1682603"/>
            <a:ext cx="2094614" cy="685800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6411718" y="2498062"/>
            <a:ext cx="1552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/>
              <a:t>监督分类</a:t>
            </a:r>
            <a:endParaRPr lang="zh-CN" altLang="en-US" sz="1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4585114" y="2867394"/>
            <a:ext cx="128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/>
              <a:t>平衡因子</a:t>
            </a:r>
            <a:endParaRPr lang="zh-CN" altLang="en-US" sz="1800" dirty="0"/>
          </a:p>
        </p:txBody>
      </p:sp>
      <p:cxnSp>
        <p:nvCxnSpPr>
          <p:cNvPr id="19" name="直接箭头连接符 18"/>
          <p:cNvCxnSpPr>
            <a:stCxn id="14" idx="0"/>
          </p:cNvCxnSpPr>
          <p:nvPr/>
        </p:nvCxnSpPr>
        <p:spPr>
          <a:xfrm flipV="1">
            <a:off x="5227143" y="2275367"/>
            <a:ext cx="184829" cy="59202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06216" y="3503362"/>
            <a:ext cx="5952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RBLMI"/>
              </a:rPr>
              <a:t>选择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42500" y="4043686"/>
            <a:ext cx="57185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MTSYN"/>
              </a:rPr>
              <a:t>从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altLang="zh-CN" sz="16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λ</a:t>
            </a:r>
            <a:r>
              <a:rPr lang="en-US" altLang="zh-CN" sz="16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. . . , </a:t>
            </a:r>
            <a:r>
              <a:rPr lang="en-US" altLang="zh-CN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altLang="zh-CN" sz="160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zh-CN" altLang="en-US" sz="1600" dirty="0" smtClean="0">
                <a:solidFill>
                  <a:srgbClr val="000000"/>
                </a:solidFill>
                <a:latin typeface="MTSYN"/>
              </a:rPr>
              <a:t>选择</a:t>
            </a:r>
            <a:r>
              <a:rPr lang="en-US" altLang="zh-CN" sz="1600" dirty="0" smtClean="0">
                <a:solidFill>
                  <a:srgbClr val="000000"/>
                </a:solidFill>
                <a:latin typeface="Times-Roman"/>
              </a:rPr>
              <a:t>, </a:t>
            </a:r>
            <a:r>
              <a:rPr lang="zh-CN" altLang="en-US" sz="1600" dirty="0" smtClean="0">
                <a:solidFill>
                  <a:srgbClr val="000000"/>
                </a:solidFill>
                <a:latin typeface="Times-Roman"/>
              </a:rPr>
              <a:t>其中</a:t>
            </a:r>
            <a:r>
              <a:rPr lang="en-US" altLang="zh-CN" sz="16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altLang="zh-CN" sz="160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altLang="zh-CN" sz="1600" i="1" baseline="-250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16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17737" y="4664824"/>
            <a:ext cx="5893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Times-Roman"/>
              </a:rPr>
              <a:t>从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6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6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. . . , </a:t>
            </a:r>
            <a:r>
              <a:rPr lang="en-US" altLang="zh-CN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60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zh-CN" altLang="en-US" sz="1600" dirty="0" smtClean="0">
                <a:solidFill>
                  <a:srgbClr val="000000"/>
                </a:solidFill>
                <a:latin typeface="MTSYN"/>
              </a:rPr>
              <a:t>选择</a:t>
            </a:r>
            <a:r>
              <a:rPr lang="en-US" altLang="zh-CN" sz="16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600" dirty="0" smtClean="0">
                <a:solidFill>
                  <a:srgbClr val="000000"/>
                </a:solidFill>
                <a:latin typeface="Times-Roman"/>
              </a:rPr>
              <a:t>, </a:t>
            </a:r>
            <a:r>
              <a:rPr lang="zh-CN" altLang="en-US" sz="1600" dirty="0">
                <a:solidFill>
                  <a:srgbClr val="000000"/>
                </a:solidFill>
                <a:latin typeface="Times-Roman"/>
              </a:rPr>
              <a:t>其中</a:t>
            </a:r>
            <a:r>
              <a:rPr lang="en-US" altLang="zh-CN" sz="1600" dirty="0" smtClean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6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600" i="1" baseline="-250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16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600" dirty="0" smtClean="0">
                <a:solidFill>
                  <a:srgbClr val="000000"/>
                </a:solidFill>
                <a:latin typeface="Times-Italic"/>
              </a:rPr>
              <a:t>分别对应监督和半监督分类</a:t>
            </a:r>
            <a:endParaRPr lang="zh-CN" altLang="en-US" sz="1600" dirty="0"/>
          </a:p>
        </p:txBody>
      </p:sp>
      <p:sp>
        <p:nvSpPr>
          <p:cNvPr id="33" name="椭圆 32"/>
          <p:cNvSpPr/>
          <p:nvPr/>
        </p:nvSpPr>
        <p:spPr>
          <a:xfrm>
            <a:off x="7634692" y="4025886"/>
            <a:ext cx="2488019" cy="588988"/>
          </a:xfrm>
          <a:prstGeom prst="ellipse">
            <a:avLst/>
          </a:prstGeom>
          <a:solidFill>
            <a:srgbClr val="2F5597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7791704" y="4172231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  <a:latin typeface="Times-Roman"/>
              </a:rPr>
              <a:t>ensemble strategy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6411718" y="4043686"/>
            <a:ext cx="701463" cy="549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17" y="3541111"/>
            <a:ext cx="829340" cy="28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5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3" grpId="0" animBg="1"/>
      <p:bldP spid="37" grpId="0"/>
      <p:bldP spid="14" grpId="0"/>
      <p:bldP spid="23" grpId="0"/>
      <p:bldP spid="24" grpId="0"/>
      <p:bldP spid="25" grpId="0"/>
      <p:bldP spid="33" grpId="0" animBg="1"/>
      <p:bldP spid="36" grpId="0"/>
      <p:bldP spid="4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研究挑战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S4VM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37" y="1049743"/>
            <a:ext cx="3695700" cy="3333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53024" y="1616148"/>
            <a:ext cx="39021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 smtClean="0"/>
              <a:t>存在多个大间隔分类面</a:t>
            </a:r>
            <a:endParaRPr lang="en-US" altLang="zh-CN" sz="18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 smtClean="0"/>
              <a:t>S3VM</a:t>
            </a:r>
            <a:r>
              <a:rPr lang="zh-CN" altLang="en-US" sz="1800" dirty="0" smtClean="0"/>
              <a:t>随机选择一大间隔分类面</a:t>
            </a:r>
            <a:endParaRPr lang="en-US" altLang="zh-CN" sz="18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 smtClean="0"/>
              <a:t>选择不恰当将导致性能下降</a:t>
            </a:r>
            <a:endParaRPr lang="zh-CN" altLang="en-US" sz="1800" dirty="0"/>
          </a:p>
        </p:txBody>
      </p:sp>
      <p:sp>
        <p:nvSpPr>
          <p:cNvPr id="8" name="文本框 7"/>
          <p:cNvSpPr txBox="1"/>
          <p:nvPr/>
        </p:nvSpPr>
        <p:spPr>
          <a:xfrm>
            <a:off x="6539024" y="4550734"/>
            <a:ext cx="2392326" cy="384721"/>
          </a:xfrm>
          <a:prstGeom prst="rect">
            <a:avLst/>
          </a:prstGeom>
          <a:solidFill>
            <a:srgbClr val="2F5597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Safe S3VM (S4VM)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5470452" y="4550733"/>
            <a:ext cx="733646" cy="3847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02562" y="5563752"/>
            <a:ext cx="1123578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/>
              <a:t>Yu-Feng Li and </a:t>
            </a:r>
            <a:r>
              <a:rPr lang="en-US" altLang="zh-CN" sz="1600" dirty="0" err="1"/>
              <a:t>Zhi</a:t>
            </a:r>
            <a:r>
              <a:rPr lang="en-US" altLang="zh-CN" sz="1600" dirty="0"/>
              <a:t>-Hua Zhou. Towards making unlabeled data never hurt. IEEE Transactions on Pattern Analysis and Machine Intelligence, 37(1):175-188, 2015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7051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研究挑战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S4VM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53" y="1266713"/>
            <a:ext cx="8077200" cy="3133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40" y="4809349"/>
            <a:ext cx="77438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1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研究挑战</a:t>
            </a: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S4VM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326607" y="1924493"/>
            <a:ext cx="5074193" cy="18466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 smtClean="0"/>
              <a:t>No pain, no gain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/>
              <a:t>No assumption, no gain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/>
              <a:t>Wrong assumption, no gain, a lot of pain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435395" y="4720856"/>
            <a:ext cx="670914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Safe semi-supervised classification w.r.t. the assumption?</a:t>
            </a:r>
            <a:endParaRPr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20" y="4313141"/>
            <a:ext cx="7143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2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5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相关工作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RELATED WORKS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圆角矩形 24"/>
          <p:cNvSpPr/>
          <p:nvPr/>
        </p:nvSpPr>
        <p:spPr>
          <a:xfrm rot="10800000" flipV="1">
            <a:off x="737184" y="2087523"/>
            <a:ext cx="334127" cy="3530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solidFill>
              <a:srgbClr val="7F7F7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54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1311812" y="2465722"/>
            <a:ext cx="3051075" cy="3576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340778" y="2004057"/>
            <a:ext cx="3157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弱监督分类学习</a:t>
            </a:r>
            <a:endParaRPr lang="zh-CN" altLang="en-US" sz="2400" dirty="0"/>
          </a:p>
        </p:txBody>
      </p:sp>
      <p:sp>
        <p:nvSpPr>
          <p:cNvPr id="28" name="圆角矩形 27"/>
          <p:cNvSpPr/>
          <p:nvPr/>
        </p:nvSpPr>
        <p:spPr>
          <a:xfrm rot="10800000" flipV="1">
            <a:off x="758454" y="3044451"/>
            <a:ext cx="334127" cy="3530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solidFill>
              <a:srgbClr val="7F7F7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54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V="1">
            <a:off x="1333082" y="3422650"/>
            <a:ext cx="3051075" cy="3576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362048" y="2960985"/>
            <a:ext cx="3157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迁移分类学习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9771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圆角矩形 43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78625" y="264169"/>
            <a:ext cx="954099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600" noProof="0" dirty="0" smtClean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kumimoji="0" lang="zh-CN" altLang="en-US" sz="2400" b="0" i="0" u="none" strike="noStrike" kern="1200" cap="none" spc="60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520928" y="295672"/>
            <a:ext cx="1159284" cy="384717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机器学习</a:t>
            </a: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2" name="组 41"/>
          <p:cNvGrpSpPr/>
          <p:nvPr/>
        </p:nvGrpSpPr>
        <p:grpSpPr>
          <a:xfrm>
            <a:off x="7498081" y="252859"/>
            <a:ext cx="4693918" cy="484288"/>
            <a:chOff x="7498079" y="252856"/>
            <a:chExt cx="4693918" cy="484288"/>
          </a:xfrm>
        </p:grpSpPr>
        <p:grpSp>
          <p:nvGrpSpPr>
            <p:cNvPr id="43" name="组 4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50" name="组 49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54" name="圆角矩形 53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圆角矩形 54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1" name="圆角矩形 70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圆角矩形 71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3" name="圆角矩形 72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52" name="圆角矩形 51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AD1C21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sp>
          <p:nvSpPr>
            <p:cNvPr id="49" name="文本框 48"/>
            <p:cNvSpPr txBox="1"/>
            <p:nvPr/>
          </p:nvSpPr>
          <p:spPr>
            <a:xfrm>
              <a:off x="7498079" y="318170"/>
              <a:ext cx="3956022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计算机</a:t>
              </a:r>
              <a:r>
                <a:rPr kumimoji="0" lang="zh-CN" altLang="en-US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学院、软件学院、网络空间安全学院</a:t>
              </a:r>
              <a:endPara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907" y="1114976"/>
            <a:ext cx="8672052" cy="5223801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669520" y="943897"/>
            <a:ext cx="4294730" cy="5639783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6329025" y="906984"/>
            <a:ext cx="4294730" cy="5639783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080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1264377" y="1710905"/>
            <a:ext cx="3306471" cy="3273825"/>
            <a:chOff x="1300233" y="1995959"/>
            <a:chExt cx="3306471" cy="3273825"/>
          </a:xfrm>
        </p:grpSpPr>
        <p:sp>
          <p:nvSpPr>
            <p:cNvPr id="31" name="圆角矩形 20"/>
            <p:cNvSpPr/>
            <p:nvPr/>
          </p:nvSpPr>
          <p:spPr>
            <a:xfrm>
              <a:off x="1432848" y="2127265"/>
              <a:ext cx="3041242" cy="3011214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32" name="圆角矩形 20"/>
            <p:cNvSpPr/>
            <p:nvPr/>
          </p:nvSpPr>
          <p:spPr>
            <a:xfrm>
              <a:off x="1300233" y="1995959"/>
              <a:ext cx="3306471" cy="3273825"/>
            </a:xfrm>
            <a:prstGeom prst="ellipse">
              <a:avLst/>
            </a:prstGeom>
            <a:noFill/>
            <a:ln w="15875"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706291" y="3335080"/>
              <a:ext cx="26392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弱监督分类学习</a:t>
              </a:r>
              <a:endParaRPr lang="zh-CN" altLang="en-US" sz="24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462265" y="1595274"/>
            <a:ext cx="1717782" cy="1710714"/>
            <a:chOff x="1335867" y="2521914"/>
            <a:chExt cx="1416962" cy="1402972"/>
          </a:xfrm>
          <a:solidFill>
            <a:srgbClr val="4472C4"/>
          </a:solidFill>
        </p:grpSpPr>
        <p:sp>
          <p:nvSpPr>
            <p:cNvPr id="40" name="圆角矩形 20"/>
            <p:cNvSpPr/>
            <p:nvPr/>
          </p:nvSpPr>
          <p:spPr>
            <a:xfrm>
              <a:off x="1406797" y="2578184"/>
              <a:ext cx="1303300" cy="1290432"/>
            </a:xfrm>
            <a:prstGeom prst="ellipse">
              <a:avLst/>
            </a:prstGeom>
            <a:grpFill/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圆角矩形 20"/>
            <p:cNvSpPr/>
            <p:nvPr/>
          </p:nvSpPr>
          <p:spPr>
            <a:xfrm>
              <a:off x="1335867" y="2521914"/>
              <a:ext cx="1416962" cy="1402972"/>
            </a:xfrm>
            <a:prstGeom prst="ellipse">
              <a:avLst/>
            </a:prstGeom>
            <a:grpFill/>
            <a:ln w="158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圆角矩形 20"/>
          <p:cNvSpPr/>
          <p:nvPr/>
        </p:nvSpPr>
        <p:spPr>
          <a:xfrm>
            <a:off x="7168913" y="3619991"/>
            <a:ext cx="1320751" cy="1307712"/>
          </a:xfrm>
          <a:prstGeom prst="ellipse">
            <a:avLst/>
          </a:prstGeom>
          <a:solidFill>
            <a:srgbClr val="4472C4">
              <a:alpha val="63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38" name="圆角矩形 20"/>
          <p:cNvSpPr/>
          <p:nvPr/>
        </p:nvSpPr>
        <p:spPr>
          <a:xfrm>
            <a:off x="7111321" y="3562971"/>
            <a:ext cx="1435935" cy="1421759"/>
          </a:xfrm>
          <a:prstGeom prst="ellipse">
            <a:avLst/>
          </a:prstGeom>
          <a:noFill/>
          <a:ln w="158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圆角矩形 20"/>
          <p:cNvSpPr/>
          <p:nvPr/>
        </p:nvSpPr>
        <p:spPr>
          <a:xfrm>
            <a:off x="8703683" y="2957366"/>
            <a:ext cx="1848564" cy="1830312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20"/>
          <p:cNvSpPr/>
          <p:nvPr/>
        </p:nvSpPr>
        <p:spPr>
          <a:xfrm>
            <a:off x="8621365" y="2863484"/>
            <a:ext cx="2009779" cy="1989936"/>
          </a:xfrm>
          <a:prstGeom prst="ellipse">
            <a:avLst/>
          </a:prstGeom>
          <a:noFill/>
          <a:ln w="158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 rot="20638227">
            <a:off x="4752898" y="1613138"/>
            <a:ext cx="1937447" cy="3637043"/>
            <a:chOff x="4121315" y="642428"/>
            <a:chExt cx="2509212" cy="4731232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4542014" y="1292601"/>
              <a:ext cx="2088513" cy="4081059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4121315" y="642428"/>
              <a:ext cx="1152114" cy="2292893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矩形 62"/>
          <p:cNvSpPr/>
          <p:nvPr/>
        </p:nvSpPr>
        <p:spPr>
          <a:xfrm>
            <a:off x="7636153" y="1922609"/>
            <a:ext cx="1543894" cy="120032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zh-CN" altLang="en-US" sz="1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偏标记学习（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partial label learning</a:t>
            </a:r>
            <a:r>
              <a:rPr lang="zh-CN" altLang="en-US" sz="1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7211005" y="4089518"/>
            <a:ext cx="1197095" cy="40010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8677535" y="3672469"/>
            <a:ext cx="2030555" cy="40010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半监督分类学习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76" name="圆角矩形 75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5</a:t>
            </a:r>
            <a:endParaRPr lang="zh-CN" altLang="en-US" sz="3600" dirty="0"/>
          </a:p>
        </p:txBody>
      </p:sp>
      <p:sp>
        <p:nvSpPr>
          <p:cNvPr id="77" name="文本框 76"/>
          <p:cNvSpPr txBox="1"/>
          <p:nvPr/>
        </p:nvSpPr>
        <p:spPr>
          <a:xfrm>
            <a:off x="647719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相关工作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3104541" y="325001"/>
            <a:ext cx="2196363" cy="384717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RELATED WORKS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9" name="组 78"/>
          <p:cNvGrpSpPr/>
          <p:nvPr/>
        </p:nvGrpSpPr>
        <p:grpSpPr>
          <a:xfrm>
            <a:off x="7529827" y="252859"/>
            <a:ext cx="4662172" cy="484288"/>
            <a:chOff x="7529825" y="252856"/>
            <a:chExt cx="4662172" cy="484288"/>
          </a:xfrm>
        </p:grpSpPr>
        <p:grpSp>
          <p:nvGrpSpPr>
            <p:cNvPr id="80" name="组 79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82" name="组 81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86" name="圆角矩形 85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" name="圆角矩形 86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圆角矩形 87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" name="圆角矩形 88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" name="圆角矩形 89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3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84" name="圆角矩形 83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81" name="文本框 80"/>
            <p:cNvSpPr txBox="1"/>
            <p:nvPr/>
          </p:nvSpPr>
          <p:spPr>
            <a:xfrm>
              <a:off x="7529825" y="331233"/>
              <a:ext cx="392427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7084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5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相关工作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 (positive and unlabeled)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78625" y="1435395"/>
            <a:ext cx="307280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半</a:t>
            </a:r>
            <a:r>
              <a:rPr lang="zh-CN" altLang="en-US" dirty="0" smtClean="0"/>
              <a:t>监督分类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379" y="1435396"/>
            <a:ext cx="3181063" cy="2507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52214" y="1658679"/>
            <a:ext cx="4189228" cy="6771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 smtClean="0"/>
              <a:t>Positive + Negative +Unlabeled (PNU learning)</a:t>
            </a:r>
            <a:endParaRPr lang="zh-CN" altLang="en-US" b="1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83" y="4887299"/>
            <a:ext cx="714375" cy="1200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75" y="4568211"/>
            <a:ext cx="25908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8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5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相关工作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 (positive and unlabeled)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78" y="1378444"/>
            <a:ext cx="2590800" cy="183832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192" y="1473606"/>
            <a:ext cx="4074042" cy="34449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192" y="2242455"/>
            <a:ext cx="1790035" cy="31210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947" y="2935333"/>
            <a:ext cx="2466865" cy="94997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8625" y="4752753"/>
            <a:ext cx="11080744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D</a:t>
            </a:r>
            <a:r>
              <a:rPr lang="en-US" altLang="zh-CN" sz="1600" dirty="0" smtClean="0"/>
              <a:t>u </a:t>
            </a:r>
            <a:r>
              <a:rPr lang="en-US" altLang="zh-CN" sz="1600" dirty="0"/>
              <a:t>Plessis, M. C., </a:t>
            </a:r>
            <a:r>
              <a:rPr lang="en-US" altLang="zh-CN" sz="1600" dirty="0" err="1"/>
              <a:t>Niu</a:t>
            </a:r>
            <a:r>
              <a:rPr lang="en-US" altLang="zh-CN" sz="1600" dirty="0"/>
              <a:t>, G., &amp; Sugiyama, M. </a:t>
            </a:r>
            <a:r>
              <a:rPr lang="en-US" altLang="zh-CN" sz="1600" dirty="0" smtClean="0"/>
              <a:t>Convex </a:t>
            </a:r>
            <a:r>
              <a:rPr lang="en-US" altLang="zh-CN" sz="1600" dirty="0"/>
              <a:t>formulation for learning from positive and unlabeled </a:t>
            </a:r>
            <a:r>
              <a:rPr lang="en-US" altLang="zh-CN" sz="1600" dirty="0" smtClean="0"/>
              <a:t>data. </a:t>
            </a:r>
            <a:r>
              <a:rPr lang="en-US" altLang="zh-CN" sz="1600" i="1" dirty="0"/>
              <a:t>Proceedings of 32nd International Conference on Machine Learning (ICML2015)</a:t>
            </a:r>
            <a:r>
              <a:rPr lang="en-US" altLang="zh-CN" sz="1600" dirty="0"/>
              <a:t>, </a:t>
            </a:r>
            <a:r>
              <a:rPr lang="en-US" altLang="zh-CN" sz="1600" dirty="0" smtClean="0"/>
              <a:t>vol.37</a:t>
            </a:r>
            <a:r>
              <a:rPr lang="en-US" altLang="zh-CN" sz="1600" dirty="0"/>
              <a:t>, pp.1386-1394, Lille, France, Jul. 6-11, 2015</a:t>
            </a:r>
            <a:r>
              <a:rPr lang="en-US" altLang="zh-CN" sz="16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 </a:t>
            </a:r>
            <a:r>
              <a:rPr lang="en-US" altLang="zh-CN" sz="1600" dirty="0" err="1"/>
              <a:t>Niu</a:t>
            </a:r>
            <a:r>
              <a:rPr lang="en-US" altLang="zh-CN" sz="1600" dirty="0"/>
              <a:t>, G., du Plessis, M. C., Sakai, T., Ma, Y., &amp; Sugiyama, M</a:t>
            </a:r>
            <a:r>
              <a:rPr lang="en-US" altLang="zh-CN" sz="1600" dirty="0" smtClean="0"/>
              <a:t>. Theoretical </a:t>
            </a:r>
            <a:r>
              <a:rPr lang="en-US" altLang="zh-CN" sz="1600" dirty="0"/>
              <a:t>comparisons of positive-unlabeled learning against positive-negative learning. </a:t>
            </a:r>
            <a:r>
              <a:rPr lang="en-US" altLang="zh-CN" sz="1600" i="1" dirty="0" smtClean="0"/>
              <a:t>Advances </a:t>
            </a:r>
            <a:r>
              <a:rPr lang="en-US" altLang="zh-CN" sz="1600" i="1" dirty="0"/>
              <a:t>in Neural Information Processing Systems 29</a:t>
            </a:r>
            <a:r>
              <a:rPr lang="en-US" altLang="zh-CN" sz="1600" dirty="0"/>
              <a:t>, pp.1199-1207, 2016. 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3576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5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相关工作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偏标记分类学习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78625" y="1594883"/>
            <a:ext cx="668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/>
              <a:t>每个数据样本对应一组候选标记，其中只有一个标记为真实标记</a:t>
            </a:r>
            <a:endParaRPr lang="zh-CN" altLang="en-US" sz="1800" dirty="0"/>
          </a:p>
        </p:txBody>
      </p:sp>
      <p:grpSp>
        <p:nvGrpSpPr>
          <p:cNvPr id="5" name="组合 4"/>
          <p:cNvGrpSpPr/>
          <p:nvPr/>
        </p:nvGrpSpPr>
        <p:grpSpPr>
          <a:xfrm>
            <a:off x="1518460" y="2877420"/>
            <a:ext cx="1647825" cy="314325"/>
            <a:chOff x="1009655" y="2844539"/>
            <a:chExt cx="1647825" cy="31432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655" y="2853844"/>
              <a:ext cx="1428750" cy="257175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5" y="2844539"/>
              <a:ext cx="219075" cy="314325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492413" y="2343083"/>
            <a:ext cx="2638425" cy="314325"/>
            <a:chOff x="5348287" y="3271837"/>
            <a:chExt cx="2638425" cy="31432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8287" y="3271837"/>
              <a:ext cx="1495425" cy="31432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712" y="3319683"/>
              <a:ext cx="1143000" cy="247650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25" y="2845581"/>
            <a:ext cx="742950" cy="2952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78625" y="4944140"/>
            <a:ext cx="10791887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/>
              <a:t>C</a:t>
            </a:r>
            <a:r>
              <a:rPr lang="en-US" altLang="zh-CN" sz="1600" dirty="0" err="1" smtClean="0"/>
              <a:t>our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T</a:t>
            </a:r>
            <a:r>
              <a:rPr lang="zh-CN" altLang="en-US" sz="1600" dirty="0" smtClean="0"/>
              <a:t>，</a:t>
            </a:r>
            <a:r>
              <a:rPr lang="en-US" altLang="zh-CN" sz="1600" dirty="0"/>
              <a:t>S</a:t>
            </a:r>
            <a:r>
              <a:rPr lang="en-US" altLang="zh-CN" sz="1600" dirty="0" smtClean="0"/>
              <a:t>app </a:t>
            </a:r>
            <a:r>
              <a:rPr lang="en-US" altLang="zh-CN" sz="1600" dirty="0"/>
              <a:t>B</a:t>
            </a:r>
            <a:r>
              <a:rPr lang="zh-CN" altLang="en-US" sz="1600" dirty="0"/>
              <a:t>，</a:t>
            </a:r>
            <a:r>
              <a:rPr lang="en-US" altLang="zh-CN" sz="1600" dirty="0" err="1"/>
              <a:t>Taskar</a:t>
            </a:r>
            <a:r>
              <a:rPr lang="en-US" altLang="zh-CN" sz="1600" dirty="0"/>
              <a:t> B</a:t>
            </a:r>
            <a:r>
              <a:rPr lang="zh-CN" altLang="en-US" sz="1600" dirty="0"/>
              <a:t>．</a:t>
            </a:r>
            <a:r>
              <a:rPr lang="en-US" altLang="zh-CN" sz="1600" dirty="0"/>
              <a:t>Learning from partial labels[J]</a:t>
            </a:r>
            <a:r>
              <a:rPr lang="zh-CN" altLang="en-US" sz="1600" dirty="0"/>
              <a:t>．</a:t>
            </a:r>
            <a:r>
              <a:rPr lang="en-US" altLang="zh-CN" sz="1600" dirty="0"/>
              <a:t>Journal of Machine Learning Research</a:t>
            </a:r>
            <a:r>
              <a:rPr lang="zh-CN" altLang="en-US" sz="1600" dirty="0"/>
              <a:t>，</a:t>
            </a:r>
            <a:r>
              <a:rPr lang="en-US" altLang="zh-CN" sz="1600" dirty="0"/>
              <a:t>2011</a:t>
            </a:r>
            <a:r>
              <a:rPr lang="zh-CN" altLang="en-US" sz="1600" dirty="0"/>
              <a:t>，</a:t>
            </a:r>
            <a:r>
              <a:rPr lang="en-US" altLang="zh-CN" sz="1600" dirty="0"/>
              <a:t>12</a:t>
            </a:r>
            <a:r>
              <a:rPr lang="zh-CN" altLang="en-US" sz="1600" dirty="0"/>
              <a:t>：</a:t>
            </a:r>
            <a:r>
              <a:rPr lang="en-US" altLang="zh-CN" sz="1600" dirty="0" smtClean="0"/>
              <a:t>1501—1536.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Nguyen </a:t>
            </a:r>
            <a:r>
              <a:rPr lang="en-US" altLang="zh-CN" sz="1600" dirty="0"/>
              <a:t>N</a:t>
            </a:r>
            <a:r>
              <a:rPr lang="zh-CN" altLang="en-US" sz="1600" dirty="0" smtClean="0"/>
              <a:t>，</a:t>
            </a:r>
            <a:r>
              <a:rPr lang="en-US" altLang="zh-CN" sz="1600" dirty="0" err="1"/>
              <a:t>C</a:t>
            </a:r>
            <a:r>
              <a:rPr lang="en-US" altLang="zh-CN" sz="1600" dirty="0" err="1" smtClean="0"/>
              <a:t>aruana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R</a:t>
            </a:r>
            <a:r>
              <a:rPr lang="zh-CN" altLang="en-US" sz="1600" dirty="0"/>
              <a:t>．</a:t>
            </a:r>
            <a:r>
              <a:rPr lang="en-US" altLang="zh-CN" sz="1600" dirty="0"/>
              <a:t>classification with </a:t>
            </a:r>
            <a:r>
              <a:rPr lang="en-US" altLang="zh-CN" sz="1600" dirty="0" err="1" smtClean="0"/>
              <a:t>partiallabels</a:t>
            </a:r>
            <a:r>
              <a:rPr lang="en-US" altLang="zh-CN" sz="1600" dirty="0" smtClean="0"/>
              <a:t>. Proceedings </a:t>
            </a:r>
            <a:r>
              <a:rPr lang="en-US" altLang="zh-CN" sz="1600" dirty="0"/>
              <a:t>of the 14th </a:t>
            </a:r>
            <a:r>
              <a:rPr lang="en-US" altLang="zh-CN" sz="1600" dirty="0" smtClean="0"/>
              <a:t>ACM </a:t>
            </a:r>
            <a:r>
              <a:rPr lang="en-US" altLang="zh-CN" sz="1600" dirty="0"/>
              <a:t>S</a:t>
            </a:r>
            <a:r>
              <a:rPr lang="en-US" altLang="zh-CN" sz="1600" dirty="0" smtClean="0"/>
              <a:t>IGKDD </a:t>
            </a:r>
            <a:r>
              <a:rPr lang="en-US" altLang="zh-CN" sz="1600" dirty="0"/>
              <a:t>International </a:t>
            </a:r>
            <a:r>
              <a:rPr lang="en-US" altLang="zh-CN" sz="1600" dirty="0" smtClean="0"/>
              <a:t>conference </a:t>
            </a:r>
            <a:r>
              <a:rPr lang="en-US" altLang="zh-CN" sz="1600" dirty="0"/>
              <a:t>on Knowledge Discovery and Data </a:t>
            </a:r>
            <a:r>
              <a:rPr lang="en-US" altLang="zh-CN" sz="1600" dirty="0" smtClean="0"/>
              <a:t>Mining. 2008</a:t>
            </a:r>
            <a:r>
              <a:rPr lang="zh-CN" altLang="en-US" sz="1600" dirty="0"/>
              <a:t>：</a:t>
            </a:r>
            <a:r>
              <a:rPr lang="en-US" altLang="zh-CN" sz="1600" dirty="0" smtClean="0"/>
              <a:t>381-389.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F</a:t>
            </a:r>
            <a:r>
              <a:rPr lang="en-US" altLang="zh-CN" sz="1600" dirty="0"/>
              <a:t>. Yu, M.-L. Zhang. Maximum margin partial label learning. Machine Learning, 2017, 106(4): </a:t>
            </a:r>
            <a:r>
              <a:rPr lang="en-US" altLang="zh-CN" sz="1600" dirty="0" smtClean="0"/>
              <a:t>573-593.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0923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5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相关工作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RELATED WORKS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圆角矩形 24"/>
          <p:cNvSpPr/>
          <p:nvPr/>
        </p:nvSpPr>
        <p:spPr>
          <a:xfrm rot="10800000" flipV="1">
            <a:off x="737184" y="2087523"/>
            <a:ext cx="334127" cy="3530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solidFill>
              <a:srgbClr val="7F7F7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54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1311812" y="2465722"/>
            <a:ext cx="3051075" cy="3576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340778" y="2004057"/>
            <a:ext cx="3157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弱监督分类学习</a:t>
            </a:r>
            <a:endParaRPr lang="zh-CN" altLang="en-US" sz="2400" dirty="0"/>
          </a:p>
        </p:txBody>
      </p:sp>
      <p:sp>
        <p:nvSpPr>
          <p:cNvPr id="28" name="圆角矩形 27"/>
          <p:cNvSpPr/>
          <p:nvPr/>
        </p:nvSpPr>
        <p:spPr>
          <a:xfrm rot="10800000" flipV="1">
            <a:off x="758454" y="3044451"/>
            <a:ext cx="334127" cy="3530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solidFill>
              <a:srgbClr val="7F7F7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354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V="1">
            <a:off x="1333082" y="3422650"/>
            <a:ext cx="3051075" cy="3576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362048" y="2960985"/>
            <a:ext cx="3157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迁移分类学习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5390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5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相关工作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迁移学习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8" y="1114868"/>
            <a:ext cx="2037073" cy="288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442" y="1146767"/>
            <a:ext cx="2120802" cy="2880000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>
          <a:xfrm>
            <a:off x="3721395" y="2147778"/>
            <a:ext cx="1087003" cy="733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45042" y="4542316"/>
            <a:ext cx="8764772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585858"/>
                </a:solidFill>
                <a:latin typeface="Hiragino Sans GB W3"/>
              </a:rPr>
              <a:t>利用一</a:t>
            </a:r>
            <a:r>
              <a:rPr lang="zh-CN" altLang="en-US" b="1" dirty="0">
                <a:solidFill>
                  <a:srgbClr val="585858"/>
                </a:solidFill>
                <a:latin typeface="Hiragino Sans GB W3"/>
              </a:rPr>
              <a:t>个应用场景中学到的知识</a:t>
            </a:r>
            <a:r>
              <a:rPr lang="zh-CN" altLang="en-US" b="1" dirty="0" smtClean="0">
                <a:solidFill>
                  <a:srgbClr val="585858"/>
                </a:solidFill>
                <a:latin typeface="Hiragino Sans GB W3"/>
              </a:rPr>
              <a:t>，帮助</a:t>
            </a:r>
            <a:r>
              <a:rPr lang="zh-CN" altLang="en-US" b="1" dirty="0">
                <a:solidFill>
                  <a:srgbClr val="585858"/>
                </a:solidFill>
                <a:latin typeface="Hiragino Sans GB W3"/>
              </a:rPr>
              <a:t>新的应用场景中的学习</a:t>
            </a:r>
            <a:r>
              <a:rPr lang="zh-CN" altLang="en-US" b="1" dirty="0" smtClean="0">
                <a:solidFill>
                  <a:srgbClr val="585858"/>
                </a:solidFill>
                <a:latin typeface="Hiragino Sans GB W3"/>
              </a:rPr>
              <a:t>任务。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338330" y="5474485"/>
            <a:ext cx="1136133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S. J. Pan and Q. Yang, </a:t>
            </a:r>
            <a:r>
              <a:rPr lang="en-US" altLang="zh-CN" sz="1600" dirty="0" smtClean="0"/>
              <a:t>A </a:t>
            </a:r>
            <a:r>
              <a:rPr lang="en-US" altLang="zh-CN" sz="1600" dirty="0"/>
              <a:t>survey on transfer learning</a:t>
            </a:r>
            <a:r>
              <a:rPr lang="en-US" altLang="zh-CN" sz="1600" dirty="0" smtClean="0"/>
              <a:t>, </a:t>
            </a:r>
            <a:r>
              <a:rPr lang="en-US" altLang="zh-CN" sz="1600" i="1" dirty="0"/>
              <a:t>IEEE Trans. </a:t>
            </a:r>
            <a:r>
              <a:rPr lang="en-US" altLang="zh-CN" sz="1600" i="1" dirty="0" err="1"/>
              <a:t>Knowl</a:t>
            </a:r>
            <a:r>
              <a:rPr lang="en-US" altLang="zh-CN" sz="1600" i="1" dirty="0" smtClean="0"/>
              <a:t>. Data </a:t>
            </a:r>
            <a:r>
              <a:rPr lang="en-US" altLang="zh-CN" sz="1600" i="1" dirty="0"/>
              <a:t>Eng., </a:t>
            </a:r>
            <a:r>
              <a:rPr lang="en-US" altLang="zh-CN" sz="1600" dirty="0"/>
              <a:t>vol. 22, pp. 1345-1359, 2010 </a:t>
            </a:r>
            <a:endParaRPr lang="en-US" altLang="zh-CN" sz="16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k</a:t>
            </a:r>
            <a:r>
              <a:rPr lang="en-US" altLang="zh-CN" sz="1600" dirty="0"/>
              <a:t>. Weiss, T. M. </a:t>
            </a:r>
            <a:r>
              <a:rPr lang="en-US" altLang="zh-CN" sz="1600" dirty="0" err="1"/>
              <a:t>Khoshgoftaar</a:t>
            </a:r>
            <a:r>
              <a:rPr lang="en-US" altLang="zh-CN" sz="1600" dirty="0"/>
              <a:t>, and D. Wang, </a:t>
            </a:r>
            <a:r>
              <a:rPr lang="en-US" altLang="zh-CN" sz="1600" dirty="0" smtClean="0"/>
              <a:t>A </a:t>
            </a:r>
            <a:r>
              <a:rPr lang="en-US" altLang="zh-CN" sz="1600" dirty="0"/>
              <a:t>survey of transfer </a:t>
            </a:r>
            <a:r>
              <a:rPr lang="en-US" altLang="zh-CN" sz="1600" dirty="0" err="1"/>
              <a:t>leanring</a:t>
            </a:r>
            <a:r>
              <a:rPr lang="en-US" altLang="zh-CN" sz="1600" dirty="0" smtClean="0"/>
              <a:t>, </a:t>
            </a:r>
            <a:r>
              <a:rPr lang="en-US" altLang="zh-CN" sz="1600" i="1" dirty="0" smtClean="0"/>
              <a:t>Journal </a:t>
            </a:r>
            <a:r>
              <a:rPr lang="en-US" altLang="zh-CN" sz="1600" i="1" dirty="0"/>
              <a:t>of Big Data, </a:t>
            </a:r>
            <a:r>
              <a:rPr lang="en-US" altLang="zh-CN" sz="1600" dirty="0"/>
              <a:t>vol. 3, p. 9, </a:t>
            </a:r>
            <a:r>
              <a:rPr lang="en-US" altLang="zh-CN" sz="1600" dirty="0" smtClean="0"/>
              <a:t>2016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021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5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相关工作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迁移学习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13" y="1780371"/>
            <a:ext cx="10586847" cy="411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4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5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相关工作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迁移学习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27" y="1241475"/>
            <a:ext cx="7408411" cy="553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0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5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相关工作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迁移学习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50" y="1550109"/>
            <a:ext cx="8257621" cy="335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0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5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464837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相关工作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" name="矩形 396"/>
          <p:cNvSpPr/>
          <p:nvPr/>
        </p:nvSpPr>
        <p:spPr>
          <a:xfrm>
            <a:off x="2636523" y="308759"/>
            <a:ext cx="4067305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迁移学习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8" name="组 397"/>
          <p:cNvGrpSpPr/>
          <p:nvPr/>
        </p:nvGrpSpPr>
        <p:grpSpPr>
          <a:xfrm>
            <a:off x="7579957" y="252859"/>
            <a:ext cx="4612042" cy="484288"/>
            <a:chOff x="7579955" y="252856"/>
            <a:chExt cx="4612042" cy="484288"/>
          </a:xfrm>
        </p:grpSpPr>
        <p:grpSp>
          <p:nvGrpSpPr>
            <p:cNvPr id="399" name="组 398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1" name="组 40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05" name="圆角矩形 40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圆角矩形 40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圆角矩形 40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圆角矩形 40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圆角矩形 40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3" name="圆角矩形 40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/>
          </p:nvSpPr>
          <p:spPr>
            <a:xfrm>
              <a:off x="7579955" y="318170"/>
              <a:ext cx="3874146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31232" y="896702"/>
            <a:ext cx="517373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迁移学习方法可分为：</a:t>
            </a:r>
            <a:endParaRPr lang="en-US" altLang="zh-CN" sz="2800" dirty="0" smtClean="0"/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31520" y="1451241"/>
            <a:ext cx="8384778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rgbClr val="0070C0"/>
                </a:solidFill>
              </a:rPr>
              <a:t>基于实例的迁移学习</a:t>
            </a:r>
            <a:endParaRPr lang="en-US" altLang="zh-CN" sz="2200" dirty="0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/>
              <a:t>通过源域样本加权或选择，筛选与目标域相似的样本进行迁移</a:t>
            </a:r>
            <a:endParaRPr lang="en-US" altLang="zh-CN" sz="1800" dirty="0" smtClean="0"/>
          </a:p>
          <a:p>
            <a:pPr>
              <a:lnSpc>
                <a:spcPct val="150000"/>
              </a:lnSpc>
            </a:pPr>
            <a:r>
              <a:rPr lang="en-US" altLang="zh-CN" sz="1800" dirty="0" err="1" smtClean="0"/>
              <a:t>TrAdaBoost</a:t>
            </a:r>
            <a:r>
              <a:rPr lang="en-US" altLang="zh-CN" sz="1800" dirty="0" smtClean="0"/>
              <a:t>[Dai, ICML07], Kernel Mean Matching [</a:t>
            </a:r>
            <a:r>
              <a:rPr lang="en-US" altLang="zh-CN" sz="1800" dirty="0" err="1" smtClean="0"/>
              <a:t>Smola</a:t>
            </a:r>
            <a:r>
              <a:rPr lang="en-US" altLang="zh-CN" sz="1800" dirty="0" smtClean="0"/>
              <a:t>, ICML08]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rgbClr val="0070C0"/>
                </a:solidFill>
              </a:rPr>
              <a:t>基于特征的迁移学习</a:t>
            </a:r>
            <a:endParaRPr lang="en-US" altLang="zh-CN" sz="2200" dirty="0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/>
              <a:t>选择相关特征，或将源域和目标域投影到同一特征空间</a:t>
            </a:r>
            <a:endParaRPr lang="en-US" altLang="zh-CN" sz="1800" dirty="0" smtClean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Transfer component analysis (TCA) [Pan, TKDE-11]</a:t>
            </a:r>
            <a:r>
              <a:rPr lang="en-US" altLang="zh-CN" sz="1800" dirty="0"/>
              <a:t> </a:t>
            </a:r>
            <a:br>
              <a:rPr lang="en-US" altLang="zh-CN" sz="1800" dirty="0"/>
            </a:br>
            <a:r>
              <a:rPr lang="en-US" altLang="zh-CN" sz="1800" dirty="0"/>
              <a:t>Transfer kernel learning (TKL) [Long, TKDE-15</a:t>
            </a:r>
            <a:r>
              <a:rPr lang="en-US" altLang="zh-CN" sz="1800" dirty="0" smtClean="0"/>
              <a:t>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rgbClr val="0070C0"/>
                </a:solidFill>
              </a:rPr>
              <a:t>基于参数的迁移学习</a:t>
            </a:r>
            <a:endParaRPr lang="en-US" altLang="zh-CN" sz="2200" dirty="0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/>
              <a:t>源域和目标域共享模型参数</a:t>
            </a:r>
            <a:endParaRPr lang="en-US" altLang="zh-CN" sz="18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rgbClr val="0070C0"/>
                </a:solidFill>
              </a:rPr>
              <a:t>基于关系的迁移学习</a:t>
            </a:r>
            <a:endParaRPr lang="en-US" altLang="zh-CN" sz="2200" dirty="0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/>
              <a:t>源域和目标域</a:t>
            </a:r>
            <a:r>
              <a:rPr lang="zh-CN" altLang="en-US" sz="1800" dirty="0" smtClean="0"/>
              <a:t>共享</a:t>
            </a:r>
            <a:r>
              <a:rPr lang="zh-CN" altLang="en-US" sz="1800" dirty="0"/>
              <a:t>相似关系</a:t>
            </a:r>
            <a:endParaRPr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557" y="4052581"/>
            <a:ext cx="2318599" cy="18337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829" y="3878324"/>
            <a:ext cx="2530796" cy="229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1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圆角矩形 43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78625" y="264169"/>
            <a:ext cx="954099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600" noProof="0" dirty="0" smtClean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kumimoji="0" lang="zh-CN" altLang="en-US" sz="2400" b="0" i="0" u="none" strike="noStrike" kern="1200" cap="none" spc="60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277274" y="295672"/>
            <a:ext cx="2194437" cy="38471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机器学习应用</a:t>
            </a: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2" name="组 41"/>
          <p:cNvGrpSpPr/>
          <p:nvPr/>
        </p:nvGrpSpPr>
        <p:grpSpPr>
          <a:xfrm>
            <a:off x="7498081" y="252859"/>
            <a:ext cx="4693918" cy="484288"/>
            <a:chOff x="7498079" y="252856"/>
            <a:chExt cx="4693918" cy="484288"/>
          </a:xfrm>
        </p:grpSpPr>
        <p:grpSp>
          <p:nvGrpSpPr>
            <p:cNvPr id="43" name="组 4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50" name="组 49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54" name="圆角矩形 53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圆角矩形 54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1" name="圆角矩形 70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圆角矩形 71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3" name="圆角矩形 72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52" name="圆角矩形 51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AD1C21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sp>
          <p:nvSpPr>
            <p:cNvPr id="49" name="文本框 48"/>
            <p:cNvSpPr txBox="1"/>
            <p:nvPr/>
          </p:nvSpPr>
          <p:spPr>
            <a:xfrm>
              <a:off x="7498079" y="318170"/>
              <a:ext cx="3956022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计算机</a:t>
              </a:r>
              <a:r>
                <a:rPr kumimoji="0" lang="zh-CN" altLang="en-US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学院、软件学院、网络空间安全学院</a:t>
              </a:r>
              <a:endPara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724" y="1106046"/>
            <a:ext cx="3753342" cy="25022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911" y="942546"/>
            <a:ext cx="5317285" cy="28248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52" y="4069479"/>
            <a:ext cx="4376630" cy="25097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49" y="3832539"/>
            <a:ext cx="5243910" cy="298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039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4370842" y="2246379"/>
            <a:ext cx="3570204" cy="1446548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zh-CN" altLang="en-US" sz="8800" dirty="0" smtClean="0">
                <a:ln w="0"/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zh-CN" altLang="en-US" sz="8800" dirty="0">
              <a:ln w="0"/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直接连接符 53"/>
          <p:cNvCxnSpPr/>
          <p:nvPr/>
        </p:nvCxnSpPr>
        <p:spPr>
          <a:xfrm flipV="1">
            <a:off x="4230668" y="3853601"/>
            <a:ext cx="3660629" cy="432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 42"/>
          <p:cNvGrpSpPr/>
          <p:nvPr/>
        </p:nvGrpSpPr>
        <p:grpSpPr>
          <a:xfrm>
            <a:off x="7132321" y="252859"/>
            <a:ext cx="5059678" cy="484288"/>
            <a:chOff x="7132319" y="252856"/>
            <a:chExt cx="5059678" cy="484288"/>
          </a:xfrm>
        </p:grpSpPr>
        <p:grpSp>
          <p:nvGrpSpPr>
            <p:cNvPr id="44" name="组 43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63" name="组 62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67" name="圆角矩形 66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圆角矩形 67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圆角矩形 68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圆角矩形 69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圆角矩形 70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4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65" name="圆角矩形 64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62" name="文本框 61"/>
            <p:cNvSpPr txBox="1"/>
            <p:nvPr/>
          </p:nvSpPr>
          <p:spPr>
            <a:xfrm>
              <a:off x="7132319" y="318170"/>
              <a:ext cx="4321782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学院、软件学院、网络空间安全学院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2" name="矩形 71"/>
          <p:cNvSpPr/>
          <p:nvPr/>
        </p:nvSpPr>
        <p:spPr>
          <a:xfrm>
            <a:off x="-8551" y="5623751"/>
            <a:ext cx="12192000" cy="12342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60"/>
          <p:cNvGrpSpPr/>
          <p:nvPr/>
        </p:nvGrpSpPr>
        <p:grpSpPr>
          <a:xfrm rot="16200000">
            <a:off x="11436486" y="6057841"/>
            <a:ext cx="1271471" cy="363349"/>
            <a:chOff x="6507038" y="462977"/>
            <a:chExt cx="2430800" cy="471379"/>
          </a:xfrm>
        </p:grpSpPr>
        <p:grpSp>
          <p:nvGrpSpPr>
            <p:cNvPr id="74" name="组合 61"/>
            <p:cNvGrpSpPr/>
            <p:nvPr/>
          </p:nvGrpSpPr>
          <p:grpSpPr>
            <a:xfrm flipV="1">
              <a:off x="6507038" y="462977"/>
              <a:ext cx="1917435" cy="471379"/>
              <a:chOff x="810775" y="1533962"/>
              <a:chExt cx="7782374" cy="1913206"/>
            </a:xfrm>
          </p:grpSpPr>
          <p:sp>
            <p:nvSpPr>
              <p:cNvPr id="76" name="圆角矩形 75"/>
              <p:cNvSpPr/>
              <p:nvPr/>
            </p:nvSpPr>
            <p:spPr>
              <a:xfrm>
                <a:off x="2848247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圆角矩形 76"/>
              <p:cNvSpPr/>
              <p:nvPr/>
            </p:nvSpPr>
            <p:spPr>
              <a:xfrm>
                <a:off x="81077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圆角矩形 77"/>
              <p:cNvSpPr/>
              <p:nvPr/>
            </p:nvSpPr>
            <p:spPr>
              <a:xfrm>
                <a:off x="684875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圆角矩形 78"/>
              <p:cNvSpPr/>
              <p:nvPr/>
            </p:nvSpPr>
            <p:spPr>
              <a:xfrm>
                <a:off x="4811283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5" name="圆角矩形 74"/>
            <p:cNvSpPr/>
            <p:nvPr/>
          </p:nvSpPr>
          <p:spPr>
            <a:xfrm flipV="1">
              <a:off x="8508051" y="462977"/>
              <a:ext cx="429787" cy="471379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403711" y="5713688"/>
            <a:ext cx="6218119" cy="1015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6000" dirty="0">
              <a:solidFill>
                <a:schemeClr val="bg1"/>
              </a:solidFill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81" name="圆角矩形 80"/>
          <p:cNvSpPr/>
          <p:nvPr/>
        </p:nvSpPr>
        <p:spPr>
          <a:xfrm rot="16200000" flipV="1">
            <a:off x="10447005" y="5586367"/>
            <a:ext cx="1282079" cy="130015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82" name="Freeform 96"/>
          <p:cNvSpPr>
            <a:spLocks/>
          </p:cNvSpPr>
          <p:nvPr/>
        </p:nvSpPr>
        <p:spPr bwMode="auto">
          <a:xfrm>
            <a:off x="10716634" y="5878142"/>
            <a:ext cx="742823" cy="716604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0945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圆角矩形 43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78625" y="264169"/>
            <a:ext cx="954099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600" noProof="0" dirty="0" smtClean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kumimoji="0" lang="zh-CN" altLang="en-US" sz="2400" b="0" i="0" u="none" strike="noStrike" kern="1200" cap="none" spc="60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581700" y="325001"/>
            <a:ext cx="3008124" cy="384717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INTRODUCTION OF SSC</a:t>
            </a: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2" name="组 41"/>
          <p:cNvGrpSpPr/>
          <p:nvPr/>
        </p:nvGrpSpPr>
        <p:grpSpPr>
          <a:xfrm>
            <a:off x="7498081" y="252859"/>
            <a:ext cx="4693918" cy="484288"/>
            <a:chOff x="7498079" y="252856"/>
            <a:chExt cx="4693918" cy="484288"/>
          </a:xfrm>
        </p:grpSpPr>
        <p:grpSp>
          <p:nvGrpSpPr>
            <p:cNvPr id="43" name="组 4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50" name="组 49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54" name="圆角矩形 53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圆角矩形 54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1" name="圆角矩形 70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圆角矩形 71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3" name="圆角矩形 72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52" name="圆角矩形 51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AD1C21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sp>
          <p:nvSpPr>
            <p:cNvPr id="49" name="文本框 48"/>
            <p:cNvSpPr txBox="1"/>
            <p:nvPr/>
          </p:nvSpPr>
          <p:spPr>
            <a:xfrm>
              <a:off x="7498079" y="318170"/>
              <a:ext cx="3956022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计算机</a:t>
              </a:r>
              <a:r>
                <a:rPr kumimoji="0" lang="zh-CN" altLang="en-US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学院、软件学院、网络空间安全学院</a:t>
              </a:r>
              <a:endPara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12263" y="3197474"/>
            <a:ext cx="10767476" cy="43543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958" y="1297172"/>
            <a:ext cx="86053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分类学习过程</a:t>
            </a:r>
            <a:endParaRPr lang="zh-CN" altLang="en-US" dirty="0"/>
          </a:p>
        </p:txBody>
      </p:sp>
      <p:sp>
        <p:nvSpPr>
          <p:cNvPr id="5" name="流程图: 磁盘 4"/>
          <p:cNvSpPr/>
          <p:nvPr/>
        </p:nvSpPr>
        <p:spPr>
          <a:xfrm>
            <a:off x="1339703" y="2153599"/>
            <a:ext cx="2009554" cy="893135"/>
          </a:xfrm>
          <a:prstGeom prst="flowChartMagneticDisk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训练数据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3519374" y="2449425"/>
            <a:ext cx="1289399" cy="39340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>
            <a:off x="7106092" y="2452963"/>
            <a:ext cx="1289399" cy="39340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磁盘 26"/>
          <p:cNvSpPr/>
          <p:nvPr/>
        </p:nvSpPr>
        <p:spPr>
          <a:xfrm>
            <a:off x="8722263" y="2167774"/>
            <a:ext cx="2009554" cy="893135"/>
          </a:xfrm>
          <a:prstGeom prst="flowChartMagneticDisk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新数据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4915103" y="2157141"/>
            <a:ext cx="1964164" cy="914400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学习模型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774561" y="2153599"/>
            <a:ext cx="9888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训练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325838" y="2153599"/>
            <a:ext cx="86123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预测</a:t>
            </a:r>
            <a:endParaRPr lang="zh-CN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29205"/>
              </p:ext>
            </p:extLst>
          </p:nvPr>
        </p:nvGraphicFramePr>
        <p:xfrm>
          <a:off x="955674" y="3438142"/>
          <a:ext cx="266202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5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7678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色泽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根蒂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敲声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好瓜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678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青绿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蜷缩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浊想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是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78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乌黑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蜷缩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浊想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是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78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青绿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硬挺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清脆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否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678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乌黑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稍卷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沉闷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否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4" name="直接连接符 13"/>
          <p:cNvCxnSpPr/>
          <p:nvPr/>
        </p:nvCxnSpPr>
        <p:spPr>
          <a:xfrm flipH="1">
            <a:off x="955674" y="2842829"/>
            <a:ext cx="384029" cy="572364"/>
          </a:xfrm>
          <a:prstGeom prst="line">
            <a:avLst/>
          </a:prstGeom>
          <a:ln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349257" y="2842829"/>
            <a:ext cx="170117" cy="572364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840672" y="3518293"/>
            <a:ext cx="2222198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决策树、神经网络、支持向量机等</a:t>
            </a:r>
            <a:endParaRPr lang="zh-CN" altLang="en-US" sz="1400" dirty="0"/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4840673" y="3046734"/>
            <a:ext cx="151315" cy="471559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850227" y="3036726"/>
            <a:ext cx="212643" cy="481567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844433"/>
              </p:ext>
            </p:extLst>
          </p:nvPr>
        </p:nvGraphicFramePr>
        <p:xfrm>
          <a:off x="8651580" y="3475103"/>
          <a:ext cx="2188696" cy="3048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7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1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878"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</a:rPr>
                        <a:t>青绿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</a:rPr>
                        <a:t>稍卷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</a:rPr>
                        <a:t>沉闷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</a:rPr>
                        <a:t>？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1" name="直接连接符 30"/>
          <p:cNvCxnSpPr/>
          <p:nvPr/>
        </p:nvCxnSpPr>
        <p:spPr>
          <a:xfrm flipH="1">
            <a:off x="8644270" y="2992527"/>
            <a:ext cx="180754" cy="493867"/>
          </a:xfrm>
          <a:prstGeom prst="line">
            <a:avLst/>
          </a:prstGeom>
          <a:ln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0731817" y="2971261"/>
            <a:ext cx="81495" cy="493867"/>
          </a:xfrm>
          <a:prstGeom prst="line">
            <a:avLst/>
          </a:prstGeom>
          <a:ln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139972" y="5567743"/>
            <a:ext cx="758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C00000"/>
                </a:solidFill>
              </a:rPr>
              <a:t>类标号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cxnSp>
        <p:nvCxnSpPr>
          <p:cNvPr id="37" name="直接箭头连接符 36"/>
          <p:cNvCxnSpPr>
            <a:stCxn id="35" idx="0"/>
          </p:cNvCxnSpPr>
          <p:nvPr/>
        </p:nvCxnSpPr>
        <p:spPr>
          <a:xfrm flipH="1" flipV="1">
            <a:off x="3274828" y="5007935"/>
            <a:ext cx="244546" cy="559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0188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圆角矩形 43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78625" y="264169"/>
            <a:ext cx="954099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60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简介</a:t>
            </a:r>
            <a:endParaRPr kumimoji="0" lang="zh-CN" altLang="en-US" sz="2400" b="0" i="0" u="none" strike="noStrike" kern="1200" cap="none" spc="60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581700" y="325001"/>
            <a:ext cx="3008124" cy="384717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INTRODUCTION OF SSC</a:t>
            </a: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2" name="组 41"/>
          <p:cNvGrpSpPr/>
          <p:nvPr/>
        </p:nvGrpSpPr>
        <p:grpSpPr>
          <a:xfrm>
            <a:off x="7498081" y="252859"/>
            <a:ext cx="4693918" cy="484288"/>
            <a:chOff x="7498079" y="252856"/>
            <a:chExt cx="4693918" cy="484288"/>
          </a:xfrm>
        </p:grpSpPr>
        <p:grpSp>
          <p:nvGrpSpPr>
            <p:cNvPr id="43" name="组 4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50" name="组 49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54" name="圆角矩形 53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圆角矩形 54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1" name="圆角矩形 70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圆角矩形 71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3" name="圆角矩形 72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52" name="圆角矩形 51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AD1C21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sp>
          <p:nvSpPr>
            <p:cNvPr id="49" name="文本框 48"/>
            <p:cNvSpPr txBox="1"/>
            <p:nvPr/>
          </p:nvSpPr>
          <p:spPr>
            <a:xfrm>
              <a:off x="7498079" y="318170"/>
              <a:ext cx="3956022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计算机</a:t>
              </a:r>
              <a:r>
                <a:rPr kumimoji="0" lang="zh-CN" altLang="en-US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学院、软件学院、网络空间安全学院</a:t>
              </a:r>
              <a:endPara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12263" y="3197474"/>
            <a:ext cx="10767476" cy="43543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63" y="850353"/>
            <a:ext cx="2704569" cy="228429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49042" y="3003355"/>
            <a:ext cx="17344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540000"/>
                </a:solidFill>
              </a:rPr>
              <a:t>征信评估</a:t>
            </a:r>
            <a:endParaRPr lang="zh-CN" altLang="en-US" dirty="0">
              <a:solidFill>
                <a:srgbClr val="54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566" y="954394"/>
            <a:ext cx="7118984" cy="3517318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7666974" y="4086991"/>
            <a:ext cx="17344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540000"/>
                </a:solidFill>
              </a:rPr>
              <a:t>图像分类</a:t>
            </a:r>
            <a:endParaRPr lang="zh-CN" altLang="en-US" dirty="0">
              <a:solidFill>
                <a:srgbClr val="54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5" b="5869"/>
          <a:stretch/>
        </p:blipFill>
        <p:spPr>
          <a:xfrm>
            <a:off x="873376" y="3415193"/>
            <a:ext cx="3849077" cy="2637545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2016247" y="6270457"/>
            <a:ext cx="17344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540000"/>
                </a:solidFill>
              </a:rPr>
              <a:t>文本分类</a:t>
            </a:r>
            <a:endParaRPr lang="zh-CN" altLang="en-US" dirty="0">
              <a:solidFill>
                <a:srgbClr val="54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78937" y="5427406"/>
            <a:ext cx="2422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5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分类应用</a:t>
            </a:r>
            <a:endParaRPr lang="zh-CN" altLang="en-US" sz="4000" dirty="0">
              <a:solidFill>
                <a:srgbClr val="5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爆炸形 1 21"/>
          <p:cNvSpPr/>
          <p:nvPr/>
        </p:nvSpPr>
        <p:spPr>
          <a:xfrm>
            <a:off x="5865324" y="4761711"/>
            <a:ext cx="4353724" cy="2047076"/>
          </a:xfrm>
          <a:prstGeom prst="irregularSeal1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56" y="6005244"/>
            <a:ext cx="3805414" cy="27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173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2438405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圆角矩形 43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78625" y="264169"/>
            <a:ext cx="954099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600" noProof="0" dirty="0" smtClean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kumimoji="0" lang="zh-CN" altLang="en-US" sz="2400" b="0" i="0" u="none" strike="noStrike" kern="1200" cap="none" spc="60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581700" y="325001"/>
            <a:ext cx="3008124" cy="384717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INTRODUCTION OF SSC</a:t>
            </a: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2" name="组 41"/>
          <p:cNvGrpSpPr/>
          <p:nvPr/>
        </p:nvGrpSpPr>
        <p:grpSpPr>
          <a:xfrm>
            <a:off x="7498081" y="252859"/>
            <a:ext cx="4693918" cy="484288"/>
            <a:chOff x="7498079" y="252856"/>
            <a:chExt cx="4693918" cy="484288"/>
          </a:xfrm>
        </p:grpSpPr>
        <p:grpSp>
          <p:nvGrpSpPr>
            <p:cNvPr id="43" name="组 4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50" name="组 49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54" name="圆角矩形 53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圆角矩形 54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1" name="圆角矩形 70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圆角矩形 71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3" name="圆角矩形 72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52" name="圆角矩形 51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AD1C21"/>
                    </a:solidFill>
                    <a:effectLst/>
                    <a:uLnTx/>
                    <a:uFillTx/>
                    <a:latin typeface="Century Gothic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sp>
          <p:nvSpPr>
            <p:cNvPr id="49" name="文本框 48"/>
            <p:cNvSpPr txBox="1"/>
            <p:nvPr/>
          </p:nvSpPr>
          <p:spPr>
            <a:xfrm>
              <a:off x="7498079" y="318170"/>
              <a:ext cx="3956022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计算机</a:t>
              </a:r>
              <a:r>
                <a:rPr kumimoji="0" lang="zh-CN" altLang="en-US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学院、软件学院、网络空间安全学院</a:t>
              </a:r>
              <a:endPara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12263" y="3197474"/>
            <a:ext cx="10767476" cy="43543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2174" y="1201479"/>
            <a:ext cx="27963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监督分类学习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66982" y="1813216"/>
                <a:ext cx="1926746" cy="385747"/>
              </a:xfrm>
              <a:prstGeom prst="rect">
                <a:avLst/>
              </a:prstGeom>
              <a:solidFill>
                <a:srgbClr val="2F5597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zh-CN" alt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zh-CN" alt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zh-CN" alt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82" y="1813216"/>
                <a:ext cx="1926746" cy="385747"/>
              </a:xfrm>
              <a:prstGeom prst="rect">
                <a:avLst/>
              </a:prstGeom>
              <a:blipFill rotWithShape="0">
                <a:blip r:embed="rId2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636378"/>
              </p:ext>
            </p:extLst>
          </p:nvPr>
        </p:nvGraphicFramePr>
        <p:xfrm>
          <a:off x="9283202" y="1051216"/>
          <a:ext cx="266202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5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7678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色泽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根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敲声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好瓜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678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青绿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蜷缩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浊想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是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78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乌黑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蜷缩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浊想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是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78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青绿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硬挺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清脆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否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678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乌黑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稍卷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沉闷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否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128537" y="1813216"/>
                <a:ext cx="1038105" cy="389979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537" y="1813216"/>
                <a:ext cx="1038105" cy="389979"/>
              </a:xfrm>
              <a:prstGeom prst="rect">
                <a:avLst/>
              </a:prstGeom>
              <a:blipFill rotWithShape="0"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652849" y="1814242"/>
                <a:ext cx="1661289" cy="384721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∈{+1,−1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849" y="1814242"/>
                <a:ext cx="1661289" cy="384721"/>
              </a:xfrm>
              <a:prstGeom prst="rect">
                <a:avLst/>
              </a:prstGeom>
              <a:blipFill rotWithShape="0">
                <a:blip r:embed="rId4"/>
                <a:stretch>
                  <a:fillRect t="-119048" r="-32967" b="-193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65" y="3399874"/>
            <a:ext cx="4877560" cy="18439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168" y="3777483"/>
            <a:ext cx="2378344" cy="2315756"/>
          </a:xfrm>
          <a:prstGeom prst="rect">
            <a:avLst/>
          </a:prstGeom>
        </p:spPr>
      </p:pic>
      <p:sp>
        <p:nvSpPr>
          <p:cNvPr id="9" name="菱形 8"/>
          <p:cNvSpPr/>
          <p:nvPr/>
        </p:nvSpPr>
        <p:spPr>
          <a:xfrm>
            <a:off x="2211572" y="4540942"/>
            <a:ext cx="226833" cy="244549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菱形 28"/>
          <p:cNvSpPr/>
          <p:nvPr/>
        </p:nvSpPr>
        <p:spPr>
          <a:xfrm>
            <a:off x="2211573" y="4540943"/>
            <a:ext cx="237466" cy="256020"/>
          </a:xfrm>
          <a:prstGeom prst="diamond">
            <a:avLst/>
          </a:prstGeom>
          <a:solidFill>
            <a:srgbClr val="2F5597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78625" y="5657565"/>
            <a:ext cx="7972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在传统的分类学习中，每个数据样本都给定类标号指导分类学习，因此称为监督型分类学习（</a:t>
            </a:r>
            <a:r>
              <a:rPr lang="en-US" altLang="zh-CN" sz="1600" dirty="0" smtClean="0"/>
              <a:t>supervised classification</a:t>
            </a:r>
            <a:r>
              <a:rPr lang="zh-CN" altLang="en-US" sz="1600" dirty="0" smtClean="0"/>
              <a:t>）。</a:t>
            </a:r>
            <a:endParaRPr lang="zh-CN" altLang="en-US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870572" y="2600700"/>
            <a:ext cx="2031577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</a:rPr>
              <a:t>寻找分类函数 </a:t>
            </a:r>
            <a:r>
              <a:rPr lang="en-US" altLang="zh-CN" sz="18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00" dirty="0" smtClean="0">
                <a:solidFill>
                  <a:schemeClr val="bg1"/>
                </a:solidFill>
              </a:rPr>
              <a:t>(</a:t>
            </a:r>
            <a:r>
              <a:rPr lang="en-US" altLang="zh-CN" sz="18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dirty="0" smtClean="0">
                <a:solidFill>
                  <a:schemeClr val="bg1"/>
                </a:solidFill>
              </a:rPr>
              <a:t>)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999460" y="2621966"/>
            <a:ext cx="627321" cy="270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0798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9" grpId="0" animBg="1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6441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6902</TotalTime>
  <Words>3441</Words>
  <Application>Microsoft Office PowerPoint</Application>
  <PresentationFormat>宽屏</PresentationFormat>
  <Paragraphs>562</Paragraphs>
  <Slides>60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82" baseType="lpstr">
      <vt:lpstr>Hiragino Sans GB W3</vt:lpstr>
      <vt:lpstr>MingLiU</vt:lpstr>
      <vt:lpstr>MTSYN</vt:lpstr>
      <vt:lpstr>RBLMI</vt:lpstr>
      <vt:lpstr>Times-Italic</vt:lpstr>
      <vt:lpstr>Times-Roman</vt:lpstr>
      <vt:lpstr>仿宋_GB2312</vt:lpstr>
      <vt:lpstr>楷体_GB2312</vt:lpstr>
      <vt:lpstr>宋体</vt:lpstr>
      <vt:lpstr>微软雅黑</vt:lpstr>
      <vt:lpstr>Arial</vt:lpstr>
      <vt:lpstr>Calibri</vt:lpstr>
      <vt:lpstr>Cambria Math</vt:lpstr>
      <vt:lpstr>Century Gothic</vt:lpstr>
      <vt:lpstr>Comic Sans MS</vt:lpstr>
      <vt:lpstr>Impact</vt:lpstr>
      <vt:lpstr>Segoe UI Semilight</vt:lpstr>
      <vt:lpstr>Tempus Sans ITC</vt:lpstr>
      <vt:lpstr>Times New Roman</vt:lpstr>
      <vt:lpstr>Viner Hand ITC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数据分布假设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第一PPT模板网-WWW.1PPT.COM</dc:subject>
  <dc:creator>第一PPT模板网-WWW.1PPT.COM</dc:creator>
  <cp:keywords/>
  <dc:description>第一PPT模板网-WWW.1PPT.COM</dc:description>
  <cp:lastModifiedBy>wang yunyun</cp:lastModifiedBy>
  <cp:revision>498</cp:revision>
  <dcterms:created xsi:type="dcterms:W3CDTF">2015-04-07T16:28:23Z</dcterms:created>
  <dcterms:modified xsi:type="dcterms:W3CDTF">2018-08-21T12:25:27Z</dcterms:modified>
  <cp:category>第一PPT模板网-WWW.1PPT.COM</cp:category>
</cp:coreProperties>
</file>